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8" r:id="rId3"/>
    <p:sldId id="272" r:id="rId4"/>
    <p:sldId id="273" r:id="rId5"/>
    <p:sldId id="274" r:id="rId6"/>
    <p:sldId id="269" r:id="rId7"/>
    <p:sldId id="271" r:id="rId8"/>
    <p:sldId id="265" r:id="rId9"/>
    <p:sldId id="258" r:id="rId10"/>
    <p:sldId id="259" r:id="rId11"/>
    <p:sldId id="270" r:id="rId12"/>
    <p:sldId id="262"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47" autoAdjust="0"/>
  </p:normalViewPr>
  <p:slideViewPr>
    <p:cSldViewPr>
      <p:cViewPr varScale="1">
        <p:scale>
          <a:sx n="77" d="100"/>
          <a:sy n="77" d="100"/>
        </p:scale>
        <p:origin x="-11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1F2AC-8872-4BD4-9B38-A87996ACBE3A}" type="datetimeFigureOut">
              <a:rPr lang="en-GB" smtClean="0"/>
              <a:t>27/09/2020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71DE35-07FE-4B23-A600-3761BE9DBDF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year we will be</a:t>
            </a:r>
            <a:r>
              <a:rPr lang="en-GB" baseline="0" dirty="0" smtClean="0"/>
              <a:t> linking our school RESPECT values to these Gospel values – Year 6 are ‘Guardians of Compassion’ </a:t>
            </a:r>
            <a:endParaRPr lang="en-GB" dirty="0"/>
          </a:p>
        </p:txBody>
      </p:sp>
      <p:sp>
        <p:nvSpPr>
          <p:cNvPr id="4" name="Slide Number Placeholder 3"/>
          <p:cNvSpPr>
            <a:spLocks noGrp="1"/>
          </p:cNvSpPr>
          <p:nvPr>
            <p:ph type="sldNum" sz="quarter" idx="10"/>
          </p:nvPr>
        </p:nvSpPr>
        <p:spPr/>
        <p:txBody>
          <a:bodyPr/>
          <a:lstStyle/>
          <a:p>
            <a:fld id="{2871DE35-07FE-4B23-A600-3761BE9DBDF3}"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Talk through:</a:t>
            </a:r>
          </a:p>
          <a:p>
            <a:r>
              <a:rPr lang="en-GB" dirty="0" smtClean="0"/>
              <a:t>-Victorian</a:t>
            </a:r>
            <a:r>
              <a:rPr lang="en-GB" baseline="0" dirty="0" smtClean="0"/>
              <a:t> Living History day </a:t>
            </a:r>
            <a:r>
              <a:rPr lang="en-GB" baseline="0" dirty="0" smtClean="0"/>
              <a:t>at end of half term – date to be finalised</a:t>
            </a:r>
            <a:endParaRPr lang="en-GB" baseline="0" dirty="0" smtClean="0"/>
          </a:p>
          <a:p>
            <a:r>
              <a:rPr lang="en-GB" baseline="0" dirty="0" smtClean="0"/>
              <a:t>-SATS May </a:t>
            </a:r>
            <a:r>
              <a:rPr lang="en-GB" baseline="0" dirty="0" smtClean="0"/>
              <a:t>10</a:t>
            </a:r>
            <a:r>
              <a:rPr lang="en-GB" baseline="30000" dirty="0" smtClean="0"/>
              <a:t>th</a:t>
            </a:r>
            <a:r>
              <a:rPr lang="en-GB" baseline="0" dirty="0" smtClean="0"/>
              <a:t> 2021</a:t>
            </a:r>
            <a:endParaRPr lang="en-GB" baseline="0" dirty="0" smtClean="0"/>
          </a:p>
          <a:p>
            <a:r>
              <a:rPr lang="en-GB" baseline="0" dirty="0" smtClean="0"/>
              <a:t>-Year 5/6 play collaborative English project</a:t>
            </a:r>
          </a:p>
          <a:p>
            <a:r>
              <a:rPr lang="en-GB" baseline="0" dirty="0" smtClean="0"/>
              <a:t>-PGL </a:t>
            </a:r>
            <a:r>
              <a:rPr lang="en-GB" baseline="0" dirty="0" smtClean="0"/>
              <a:t>trip17th-19</a:t>
            </a:r>
            <a:r>
              <a:rPr lang="en-GB" baseline="30000" dirty="0" smtClean="0"/>
              <a:t>h</a:t>
            </a:r>
            <a:r>
              <a:rPr lang="en-GB" baseline="0" dirty="0" smtClean="0"/>
              <a:t> </a:t>
            </a:r>
            <a:r>
              <a:rPr lang="en-GB" baseline="0" dirty="0" smtClean="0"/>
              <a:t>May </a:t>
            </a:r>
            <a:r>
              <a:rPr lang="en-GB" baseline="0" dirty="0" smtClean="0"/>
              <a:t>2021. Barton Hall Torquay</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309F1FD-AAA2-4DC3-8BC1-E679E45D7AD8}"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Show scaled score and explain link</a:t>
            </a:r>
            <a:r>
              <a:rPr lang="en-GB" baseline="0" dirty="0" smtClean="0"/>
              <a:t> to KS1</a:t>
            </a:r>
            <a:endParaRPr lang="en-GB" dirty="0"/>
          </a:p>
        </p:txBody>
      </p:sp>
      <p:sp>
        <p:nvSpPr>
          <p:cNvPr id="4" name="Slide Number Placeholder 3"/>
          <p:cNvSpPr>
            <a:spLocks noGrp="1"/>
          </p:cNvSpPr>
          <p:nvPr>
            <p:ph type="sldNum" sz="quarter" idx="10"/>
          </p:nvPr>
        </p:nvSpPr>
        <p:spPr/>
        <p:txBody>
          <a:bodyPr/>
          <a:lstStyle/>
          <a:p>
            <a:fld id="{D309F1FD-AAA2-4DC3-8BC1-E679E45D7AD8}"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Homework </a:t>
            </a:r>
            <a:r>
              <a:rPr lang="en-GB" baseline="0" dirty="0" smtClean="0"/>
              <a:t>– consolidation of areas covered in class should take </a:t>
            </a:r>
            <a:r>
              <a:rPr lang="en-GB" baseline="0" dirty="0" smtClean="0"/>
              <a:t>20-30mins and linked to Y5</a:t>
            </a:r>
            <a:endParaRPr lang="en-GB" baseline="0" dirty="0" smtClean="0"/>
          </a:p>
          <a:p>
            <a:r>
              <a:rPr lang="en-GB" baseline="0" dirty="0" smtClean="0"/>
              <a:t>Spelling  give y3/4 and y5/6 list – talk about expectation of those words being spelt correctly in written work, dictations. Remind parents that in reading record book these words are listed</a:t>
            </a:r>
          </a:p>
          <a:p>
            <a:r>
              <a:rPr lang="en-GB" baseline="0" dirty="0" smtClean="0"/>
              <a:t>This year we are </a:t>
            </a:r>
            <a:r>
              <a:rPr lang="en-GB" baseline="0" dirty="0" smtClean="0"/>
              <a:t>continuing the Hi5 challenge and will be introducing the maths master challenge </a:t>
            </a:r>
            <a:endParaRPr lang="en-GB" dirty="0"/>
          </a:p>
        </p:txBody>
      </p:sp>
      <p:sp>
        <p:nvSpPr>
          <p:cNvPr id="4" name="Slide Number Placeholder 3"/>
          <p:cNvSpPr>
            <a:spLocks noGrp="1"/>
          </p:cNvSpPr>
          <p:nvPr>
            <p:ph type="sldNum" sz="quarter" idx="10"/>
          </p:nvPr>
        </p:nvSpPr>
        <p:spPr/>
        <p:txBody>
          <a:bodyPr/>
          <a:lstStyle/>
          <a:p>
            <a:fld id="{D309F1FD-AAA2-4DC3-8BC1-E679E45D7AD8}"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a:t>
            </a:r>
            <a:r>
              <a:rPr lang="en-GB" b="0" dirty="0" smtClean="0"/>
              <a:t>year we continue our focus</a:t>
            </a:r>
            <a:r>
              <a:rPr lang="en-GB" b="0" baseline="0" dirty="0" smtClean="0"/>
              <a:t> on meta-cognition  - </a:t>
            </a:r>
            <a:r>
              <a:rPr lang="en-GB" sz="1200" b="0" kern="1200" dirty="0" smtClean="0">
                <a:solidFill>
                  <a:schemeClr val="tx1"/>
                </a:solidFill>
                <a:latin typeface="+mn-lt"/>
                <a:ea typeface="+mn-ea"/>
                <a:cs typeface="+mn-cs"/>
              </a:rPr>
              <a:t>encouraging the children to recognise their strengths and weaknesses and explore and know the strategies that enable them to learn effectively. We will be encouraging the children to ‘think about their thinking!’ and explore ways to become self-regulated, self-motivated learners that can employ effective strategies to help them learn. Lessons</a:t>
            </a:r>
            <a:r>
              <a:rPr lang="en-GB" sz="1200" b="0" kern="1200" baseline="0" dirty="0" smtClean="0">
                <a:solidFill>
                  <a:schemeClr val="tx1"/>
                </a:solidFill>
                <a:latin typeface="+mn-lt"/>
                <a:ea typeface="+mn-ea"/>
                <a:cs typeface="+mn-cs"/>
              </a:rPr>
              <a:t> will include the following strategies:</a:t>
            </a:r>
            <a:endParaRPr lang="en-GB" b="0" dirty="0"/>
          </a:p>
        </p:txBody>
      </p:sp>
      <p:sp>
        <p:nvSpPr>
          <p:cNvPr id="4" name="Slide Number Placeholder 3"/>
          <p:cNvSpPr>
            <a:spLocks noGrp="1"/>
          </p:cNvSpPr>
          <p:nvPr>
            <p:ph type="sldNum" sz="quarter" idx="10"/>
          </p:nvPr>
        </p:nvSpPr>
        <p:spPr/>
        <p:txBody>
          <a:bodyPr/>
          <a:lstStyle/>
          <a:p>
            <a:fld id="{2871DE35-07FE-4B23-A600-3761BE9DBDF3}" type="slidenum">
              <a:rPr lang="en-GB" smtClean="0"/>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includes a focus on questioning that encourages deeper thinking and giving</a:t>
            </a:r>
            <a:r>
              <a:rPr lang="en-GB" baseline="0" dirty="0" smtClean="0"/>
              <a:t> the children the opportunity explain their thinking and understanding</a:t>
            </a:r>
            <a:endParaRPr lang="en-GB" dirty="0"/>
          </a:p>
        </p:txBody>
      </p:sp>
      <p:sp>
        <p:nvSpPr>
          <p:cNvPr id="4" name="Slide Number Placeholder 3"/>
          <p:cNvSpPr>
            <a:spLocks noGrp="1"/>
          </p:cNvSpPr>
          <p:nvPr>
            <p:ph type="sldNum" sz="quarter" idx="10"/>
          </p:nvPr>
        </p:nvSpPr>
        <p:spPr/>
        <p:txBody>
          <a:bodyPr/>
          <a:lstStyle/>
          <a:p>
            <a:fld id="{2871DE35-07FE-4B23-A600-3761BE9DBDF3}" type="slidenum">
              <a:rPr lang="en-GB" smtClean="0"/>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a:t>
            </a:r>
            <a:r>
              <a:rPr lang="en-GB" baseline="0" dirty="0" smtClean="0"/>
              <a:t> on areas of improvement from our </a:t>
            </a:r>
            <a:r>
              <a:rPr lang="en-GB" baseline="0" dirty="0" err="1" smtClean="0"/>
              <a:t>Ofsted</a:t>
            </a:r>
            <a:r>
              <a:rPr lang="en-GB" baseline="0" dirty="0" smtClean="0"/>
              <a:t> inspection </a:t>
            </a:r>
            <a:endParaRPr lang="en-GB" dirty="0"/>
          </a:p>
        </p:txBody>
      </p:sp>
      <p:sp>
        <p:nvSpPr>
          <p:cNvPr id="4" name="Slide Number Placeholder 3"/>
          <p:cNvSpPr>
            <a:spLocks noGrp="1"/>
          </p:cNvSpPr>
          <p:nvPr>
            <p:ph type="sldNum" sz="quarter" idx="10"/>
          </p:nvPr>
        </p:nvSpPr>
        <p:spPr/>
        <p:txBody>
          <a:bodyPr/>
          <a:lstStyle/>
          <a:p>
            <a:fld id="{2871DE35-07FE-4B23-A600-3761BE9DBDF3}" type="slidenum">
              <a:rPr lang="en-GB" smtClean="0"/>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Reading continues to be a focus as we aim to build</a:t>
            </a:r>
            <a:r>
              <a:rPr lang="en-GB" baseline="0" dirty="0" smtClean="0"/>
              <a:t> on the improvements we began to see last year</a:t>
            </a:r>
            <a:endParaRPr lang="en-GB" dirty="0"/>
          </a:p>
        </p:txBody>
      </p:sp>
      <p:sp>
        <p:nvSpPr>
          <p:cNvPr id="4" name="Slide Number Placeholder 3"/>
          <p:cNvSpPr>
            <a:spLocks noGrp="1"/>
          </p:cNvSpPr>
          <p:nvPr>
            <p:ph type="sldNum" sz="quarter" idx="10"/>
          </p:nvPr>
        </p:nvSpPr>
        <p:spPr/>
        <p:txBody>
          <a:bodyPr/>
          <a:lstStyle/>
          <a:p>
            <a:fld id="{2871DE35-07FE-4B23-A600-3761BE9DBDF3}" type="slidenum">
              <a:rPr lang="en-GB" smtClean="0"/>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Focus in maths</a:t>
            </a:r>
            <a:r>
              <a:rPr lang="en-GB" baseline="0" dirty="0" smtClean="0"/>
              <a:t> this year is to develop children’s mathematical fluency – so that they are efficient and accurate and can apply the number facts they know to other maths. In class children will spend time revisiting and consolidating counting and number facts and as part of their homework will have a maths master challenge to work on. This will work a little like spellings, they will have a week to practise and then will be given a quick quiz/test. We will give some ideas of games /activities you can do at home to help. Don’t be surprised if there is a lot of repetition as it is about becoming fluent and learning facts by heart</a:t>
            </a:r>
            <a:endParaRPr lang="en-GB" dirty="0"/>
          </a:p>
        </p:txBody>
      </p:sp>
      <p:sp>
        <p:nvSpPr>
          <p:cNvPr id="4" name="Slide Number Placeholder 3"/>
          <p:cNvSpPr>
            <a:spLocks noGrp="1"/>
          </p:cNvSpPr>
          <p:nvPr>
            <p:ph type="sldNum" sz="quarter" idx="10"/>
          </p:nvPr>
        </p:nvSpPr>
        <p:spPr/>
        <p:txBody>
          <a:bodyPr/>
          <a:lstStyle/>
          <a:p>
            <a:fld id="{2871DE35-07FE-4B23-A600-3761BE9DBDF3}" type="slidenum">
              <a:rPr lang="en-GB" smtClean="0"/>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68DF5-2F2C-49C0-B6D8-1D2A774B8EC0}" type="datetimeFigureOut">
              <a:rPr lang="en-GB" smtClean="0"/>
              <a:pPr/>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2DEEC5-2B9C-4EF6-A582-9901D4F88CE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alpha val="6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68DF5-2F2C-49C0-B6D8-1D2A774B8EC0}" type="datetimeFigureOut">
              <a:rPr lang="en-GB" smtClean="0"/>
              <a:pPr/>
              <a:t>27/09/2020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DEEC5-2B9C-4EF6-A582-9901D4F88CE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pPr>
              <a:buNone/>
            </a:pPr>
            <a:r>
              <a:rPr lang="en-GB" sz="4400" dirty="0" smtClean="0"/>
              <a:t>             </a:t>
            </a:r>
            <a:r>
              <a:rPr lang="en-GB" sz="4400" dirty="0" smtClean="0">
                <a:solidFill>
                  <a:srgbClr val="FF0000"/>
                </a:solidFill>
                <a:latin typeface="Algerian" pitchFamily="82" charset="0"/>
              </a:rPr>
              <a:t>September 2020</a:t>
            </a:r>
            <a:endParaRPr lang="en-GB" dirty="0" smtClean="0">
              <a:solidFill>
                <a:srgbClr val="FF0000"/>
              </a:solidFill>
              <a:latin typeface="Algerian" pitchFamily="82" charset="0"/>
            </a:endParaRPr>
          </a:p>
        </p:txBody>
      </p:sp>
      <p:pic>
        <p:nvPicPr>
          <p:cNvPr id="12290" name="Picture 2" descr="Meet the Teacher | St John's Primary School"/>
          <p:cNvPicPr>
            <a:picLocks noChangeAspect="1" noChangeArrowheads="1"/>
          </p:cNvPicPr>
          <p:nvPr/>
        </p:nvPicPr>
        <p:blipFill>
          <a:blip r:embed="rId2" cstate="print"/>
          <a:srcRect/>
          <a:stretch>
            <a:fillRect/>
          </a:stretch>
        </p:blipFill>
        <p:spPr bwMode="auto">
          <a:xfrm>
            <a:off x="609599" y="1905000"/>
            <a:ext cx="7962247" cy="3124200"/>
          </a:xfrm>
          <a:prstGeom prst="rect">
            <a:avLst/>
          </a:prstGeom>
          <a:noFill/>
        </p:spPr>
      </p:pic>
      <p:sp>
        <p:nvSpPr>
          <p:cNvPr id="6" name="TextBox 5"/>
          <p:cNvSpPr txBox="1"/>
          <p:nvPr/>
        </p:nvSpPr>
        <p:spPr>
          <a:xfrm>
            <a:off x="1905000" y="990600"/>
            <a:ext cx="5029200" cy="923330"/>
          </a:xfrm>
          <a:prstGeom prst="rect">
            <a:avLst/>
          </a:prstGeom>
          <a:solidFill>
            <a:schemeClr val="bg1"/>
          </a:solidFill>
        </p:spPr>
        <p:txBody>
          <a:bodyPr wrap="square" rtlCol="0">
            <a:spAutoFit/>
          </a:bodyPr>
          <a:lstStyle/>
          <a:p>
            <a:r>
              <a:rPr lang="en-GB" sz="5400" dirty="0" smtClean="0"/>
              <a:t>       </a:t>
            </a:r>
            <a:r>
              <a:rPr lang="en-GB" sz="5400" dirty="0" smtClean="0">
                <a:solidFill>
                  <a:srgbClr val="FF0000"/>
                </a:solidFill>
                <a:latin typeface="Algerian" pitchFamily="82" charset="0"/>
              </a:rPr>
              <a:t>Virtual</a:t>
            </a:r>
            <a:endParaRPr lang="en-GB" sz="54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Facts</a:t>
            </a:r>
            <a:endParaRPr lang="en-GB"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GB" sz="2800" dirty="0"/>
              <a:t>According to the Department of Education, the more students read or are read to for fun on their own time and at home, the higher their reading scores, </a:t>
            </a:r>
            <a:r>
              <a:rPr lang="en-GB" sz="2800" dirty="0" smtClean="0"/>
              <a:t>generally.</a:t>
            </a:r>
          </a:p>
          <a:p>
            <a:r>
              <a:rPr lang="en-GB" sz="2800" dirty="0"/>
              <a:t>Repetition is also important to helping dyslexic </a:t>
            </a:r>
            <a:r>
              <a:rPr lang="en-GB" sz="2800" b="1" dirty="0"/>
              <a:t>children</a:t>
            </a:r>
            <a:r>
              <a:rPr lang="en-GB" sz="2800" dirty="0"/>
              <a:t> overcome their challenges. Similarly, talking about what they </a:t>
            </a:r>
            <a:r>
              <a:rPr lang="en-GB" sz="2800" b="1" dirty="0"/>
              <a:t>read</a:t>
            </a:r>
            <a:r>
              <a:rPr lang="en-GB" sz="2800" dirty="0"/>
              <a:t> and/or heard can help them better understand what they've </a:t>
            </a:r>
            <a:r>
              <a:rPr lang="en-GB" sz="2800" b="1" dirty="0"/>
              <a:t>read</a:t>
            </a:r>
            <a:r>
              <a:rPr lang="en-GB" sz="2800" dirty="0"/>
              <a:t> and increase comprehension skills</a:t>
            </a:r>
            <a:r>
              <a:rPr lang="en-GB" sz="2800" dirty="0" smtClean="0"/>
              <a:t>.</a:t>
            </a:r>
          </a:p>
          <a:p>
            <a:r>
              <a:rPr lang="en-GB" sz="2800" dirty="0"/>
              <a:t>An analysis of more than 9.9 million students found that only those students who </a:t>
            </a:r>
            <a:r>
              <a:rPr lang="en-GB" sz="2800" b="1" dirty="0"/>
              <a:t>read</a:t>
            </a:r>
            <a:r>
              <a:rPr lang="en-GB" sz="2800" dirty="0"/>
              <a:t> 15 minutes or more per day made accelerated </a:t>
            </a:r>
            <a:r>
              <a:rPr lang="en-GB" sz="2800" b="1" dirty="0"/>
              <a:t>reading</a:t>
            </a:r>
            <a:r>
              <a:rPr lang="en-GB" sz="2800" dirty="0"/>
              <a:t> gains</a:t>
            </a:r>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a:xfrm>
            <a:off x="152400" y="1219200"/>
            <a:ext cx="8763000" cy="5410200"/>
          </a:xfrm>
        </p:spPr>
        <p:txBody>
          <a:bodyPr>
            <a:normAutofit fontScale="85000" lnSpcReduction="10000"/>
          </a:bodyPr>
          <a:lstStyle/>
          <a:p>
            <a:r>
              <a:rPr lang="en-GB" dirty="0" smtClean="0"/>
              <a:t>Continue to support the                                                          </a:t>
            </a:r>
            <a:r>
              <a:rPr lang="en-GB" b="1" dirty="0" smtClean="0">
                <a:solidFill>
                  <a:srgbClr val="00B050"/>
                </a:solidFill>
              </a:rPr>
              <a:t>‘High 5’ Reading Challenge  - we have seen the difference this has made to children’s reading ability last year – it does work!         </a:t>
            </a:r>
          </a:p>
          <a:p>
            <a:pPr>
              <a:buNone/>
            </a:pPr>
            <a:r>
              <a:rPr lang="en-GB" b="1" dirty="0" smtClean="0">
                <a:solidFill>
                  <a:srgbClr val="FF0000"/>
                </a:solidFill>
              </a:rPr>
              <a:t>Child to read 5 times a week –</a:t>
            </a:r>
            <a:r>
              <a:rPr lang="en-GB" b="1" dirty="0" smtClean="0"/>
              <a:t>parent signs; certificates issued for every 25 reading signatures and rewards for those first to reach the next milestone – 25, 50, 75, 100.</a:t>
            </a:r>
          </a:p>
          <a:p>
            <a:pPr>
              <a:buNone/>
            </a:pPr>
            <a:r>
              <a:rPr lang="en-GB" b="1" dirty="0" smtClean="0">
                <a:solidFill>
                  <a:srgbClr val="FF0000"/>
                </a:solidFill>
              </a:rPr>
              <a:t>Vocabulary Addition: </a:t>
            </a:r>
            <a:r>
              <a:rPr lang="en-GB" b="1" dirty="0" smtClean="0"/>
              <a:t>record a new word they meet in their reading record- new vocabulary will be discussed in class.</a:t>
            </a:r>
          </a:p>
          <a:p>
            <a:r>
              <a:rPr lang="en-GB" dirty="0" smtClean="0"/>
              <a:t>Those in KS2 who will not read at home will spend time in the school day (5 minutes time out of play) to catch up with their reading. Please tell the teacher if your child will not read for you.</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a:t>
            </a:r>
            <a:endParaRPr lang="en-GB" dirty="0"/>
          </a:p>
        </p:txBody>
      </p:sp>
      <p:sp>
        <p:nvSpPr>
          <p:cNvPr id="3" name="Content Placeholder 2"/>
          <p:cNvSpPr>
            <a:spLocks noGrp="1"/>
          </p:cNvSpPr>
          <p:nvPr>
            <p:ph idx="1"/>
          </p:nvPr>
        </p:nvSpPr>
        <p:spPr/>
        <p:txBody>
          <a:bodyPr>
            <a:normAutofit/>
          </a:bodyPr>
          <a:lstStyle/>
          <a:p>
            <a:r>
              <a:rPr lang="en-GB" dirty="0" smtClean="0"/>
              <a:t>Starting a Maths Master home learning activity linked to homework- </a:t>
            </a:r>
            <a:r>
              <a:rPr lang="en-GB" dirty="0" err="1" smtClean="0"/>
              <a:t>eg</a:t>
            </a:r>
            <a:r>
              <a:rPr lang="en-GB" dirty="0" smtClean="0"/>
              <a:t>.</a:t>
            </a:r>
          </a:p>
          <a:p>
            <a:pPr>
              <a:buNone/>
            </a:pPr>
            <a:r>
              <a:rPr lang="en-GB" dirty="0"/>
              <a:t> </a:t>
            </a:r>
            <a:r>
              <a:rPr lang="en-GB" dirty="0" smtClean="0"/>
              <a:t>  </a:t>
            </a:r>
            <a:r>
              <a:rPr lang="en-GB" dirty="0" smtClean="0">
                <a:solidFill>
                  <a:srgbClr val="FF0000"/>
                </a:solidFill>
              </a:rPr>
              <a:t>five facts to practise over the week </a:t>
            </a:r>
            <a:r>
              <a:rPr lang="en-GB" dirty="0">
                <a:solidFill>
                  <a:srgbClr val="FF0000"/>
                </a:solidFill>
              </a:rPr>
              <a:t>-</a:t>
            </a:r>
            <a:r>
              <a:rPr lang="en-GB" dirty="0" smtClean="0">
                <a:solidFill>
                  <a:srgbClr val="FF0000"/>
                </a:solidFill>
              </a:rPr>
              <a:t>Number bonds to 10 or adding 9 to a number.</a:t>
            </a:r>
          </a:p>
          <a:p>
            <a:r>
              <a:rPr lang="en-GB" dirty="0" smtClean="0"/>
              <a:t>Daily Times table practice (or for younger children counting in 2s, 5s, 10s) - by Year 4 all children need to know all the multiplication facts up to 12 x 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57200" y="1600200"/>
            <a:ext cx="8686800" cy="4525963"/>
          </a:xfrm>
        </p:spPr>
        <p:txBody>
          <a:bodyPr>
            <a:normAutofit fontScale="92500"/>
          </a:bodyPr>
          <a:lstStyle/>
          <a:p>
            <a:r>
              <a:rPr lang="en-GB" dirty="0" smtClean="0"/>
              <a:t>Reading: High 5 challenge &amp; record any new vocabulary in reading record for class discussion.</a:t>
            </a:r>
          </a:p>
          <a:p>
            <a:endParaRPr lang="en-GB" dirty="0"/>
          </a:p>
          <a:p>
            <a:r>
              <a:rPr lang="en-GB" dirty="0" smtClean="0"/>
              <a:t>Maths:  Counting forwards and backwards       </a:t>
            </a:r>
          </a:p>
          <a:p>
            <a:pPr>
              <a:buNone/>
            </a:pPr>
            <a:r>
              <a:rPr lang="en-GB" dirty="0"/>
              <a:t> </a:t>
            </a:r>
            <a:r>
              <a:rPr lang="en-GB" dirty="0" smtClean="0"/>
              <a:t>                 Times tables   </a:t>
            </a:r>
          </a:p>
          <a:p>
            <a:pPr>
              <a:buNone/>
            </a:pPr>
            <a:r>
              <a:rPr lang="en-GB" dirty="0"/>
              <a:t> </a:t>
            </a:r>
            <a:r>
              <a:rPr lang="en-GB" dirty="0" smtClean="0"/>
              <a:t>                 Practise Maths Master activities each week.</a:t>
            </a:r>
          </a:p>
          <a:p>
            <a:pPr>
              <a:buNone/>
            </a:pPr>
            <a:endParaRPr lang="en-GB" dirty="0"/>
          </a:p>
          <a:p>
            <a:r>
              <a:rPr lang="en-GB" dirty="0" smtClean="0"/>
              <a:t>Partnership Feedback – positive or negative.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At St Mary &amp; St Joseph’s our aim is...</a:t>
            </a:r>
            <a:endParaRPr lang="en-GB" dirty="0"/>
          </a:p>
        </p:txBody>
      </p:sp>
      <p:sp>
        <p:nvSpPr>
          <p:cNvPr id="3" name="Content Placeholder 2"/>
          <p:cNvSpPr>
            <a:spLocks noGrp="1"/>
          </p:cNvSpPr>
          <p:nvPr>
            <p:ph idx="1"/>
          </p:nvPr>
        </p:nvSpPr>
        <p:spPr/>
        <p:txBody>
          <a:bodyPr/>
          <a:lstStyle/>
          <a:p>
            <a:pPr>
              <a:buNone/>
            </a:pPr>
            <a:r>
              <a:rPr lang="en-GB" dirty="0" smtClean="0"/>
              <a:t>..for every child to achieve their full potential and develop a love of learning in light of our Gospel values.</a:t>
            </a:r>
            <a:endParaRPr lang="en-GB" dirty="0"/>
          </a:p>
        </p:txBody>
      </p:sp>
      <p:pic>
        <p:nvPicPr>
          <p:cNvPr id="4" name="Picture 3" descr="Image result for st mary &amp; st josephs wool">
            <a:hlinkClick r:id="rId3" tgtFrame="&quot;_blank&quot;"/>
          </p:cNvPr>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420100" y="0"/>
            <a:ext cx="723900" cy="838200"/>
          </a:xfrm>
          <a:prstGeom prst="rect">
            <a:avLst/>
          </a:prstGeom>
          <a:noFill/>
          <a:ln>
            <a:noFill/>
          </a:ln>
        </p:spPr>
      </p:pic>
      <p:pic>
        <p:nvPicPr>
          <p:cNvPr id="5" name="Picture 4" descr="Jobs with Plymouth CAST"/>
          <p:cNvPicPr/>
          <p:nvPr/>
        </p:nvPicPr>
        <p:blipFill>
          <a:blip r:embed="rId5" cstate="print"/>
          <a:srcRect/>
          <a:stretch>
            <a:fillRect/>
          </a:stretch>
        </p:blipFill>
        <p:spPr bwMode="auto">
          <a:xfrm>
            <a:off x="0" y="0"/>
            <a:ext cx="794657" cy="552450"/>
          </a:xfrm>
          <a:prstGeom prst="rect">
            <a:avLst/>
          </a:prstGeom>
          <a:noFill/>
          <a:ln w="9525">
            <a:noFill/>
            <a:miter lim="800000"/>
            <a:headEnd/>
            <a:tailEnd/>
          </a:ln>
        </p:spPr>
      </p:pic>
      <p:sp>
        <p:nvSpPr>
          <p:cNvPr id="7" name="TextBox 6"/>
          <p:cNvSpPr txBox="1"/>
          <p:nvPr/>
        </p:nvSpPr>
        <p:spPr>
          <a:xfrm>
            <a:off x="533400" y="3733800"/>
            <a:ext cx="1981200" cy="646331"/>
          </a:xfrm>
          <a:prstGeom prst="rect">
            <a:avLst/>
          </a:prstGeom>
          <a:noFill/>
        </p:spPr>
        <p:txBody>
          <a:bodyPr wrap="square" rtlCol="0">
            <a:spAutoFit/>
          </a:bodyPr>
          <a:lstStyle/>
          <a:p>
            <a:r>
              <a:rPr lang="en-GB" sz="3600" dirty="0" smtClean="0">
                <a:solidFill>
                  <a:srgbClr val="FF0000"/>
                </a:solidFill>
              </a:rPr>
              <a:t>kindness</a:t>
            </a:r>
            <a:endParaRPr lang="en-GB" sz="3600" dirty="0">
              <a:solidFill>
                <a:srgbClr val="FF0000"/>
              </a:solidFill>
            </a:endParaRPr>
          </a:p>
        </p:txBody>
      </p:sp>
      <p:sp>
        <p:nvSpPr>
          <p:cNvPr id="8" name="TextBox 7"/>
          <p:cNvSpPr txBox="1"/>
          <p:nvPr/>
        </p:nvSpPr>
        <p:spPr>
          <a:xfrm>
            <a:off x="2667000" y="3200400"/>
            <a:ext cx="2362200" cy="646331"/>
          </a:xfrm>
          <a:prstGeom prst="rect">
            <a:avLst/>
          </a:prstGeom>
          <a:noFill/>
        </p:spPr>
        <p:txBody>
          <a:bodyPr wrap="square" rtlCol="0">
            <a:spAutoFit/>
          </a:bodyPr>
          <a:lstStyle/>
          <a:p>
            <a:r>
              <a:rPr lang="en-GB" sz="3600" dirty="0" smtClean="0">
                <a:solidFill>
                  <a:srgbClr val="00B050"/>
                </a:solidFill>
              </a:rPr>
              <a:t>forgiveness</a:t>
            </a:r>
            <a:endParaRPr lang="en-GB" sz="3600" dirty="0">
              <a:solidFill>
                <a:srgbClr val="00B050"/>
              </a:solidFill>
            </a:endParaRPr>
          </a:p>
        </p:txBody>
      </p:sp>
      <p:sp>
        <p:nvSpPr>
          <p:cNvPr id="9" name="TextBox 8"/>
          <p:cNvSpPr txBox="1"/>
          <p:nvPr/>
        </p:nvSpPr>
        <p:spPr>
          <a:xfrm>
            <a:off x="2971800" y="4267200"/>
            <a:ext cx="2743200" cy="646331"/>
          </a:xfrm>
          <a:prstGeom prst="rect">
            <a:avLst/>
          </a:prstGeom>
          <a:noFill/>
        </p:spPr>
        <p:txBody>
          <a:bodyPr wrap="square" rtlCol="0">
            <a:spAutoFit/>
          </a:bodyPr>
          <a:lstStyle/>
          <a:p>
            <a:r>
              <a:rPr lang="en-GB" sz="3600" dirty="0" smtClean="0">
                <a:solidFill>
                  <a:schemeClr val="tx2">
                    <a:lumMod val="75000"/>
                  </a:schemeClr>
                </a:solidFill>
              </a:rPr>
              <a:t>peacemakers</a:t>
            </a:r>
            <a:endParaRPr lang="en-GB" sz="3600" dirty="0">
              <a:solidFill>
                <a:schemeClr val="tx2">
                  <a:lumMod val="75000"/>
                </a:schemeClr>
              </a:solidFill>
            </a:endParaRPr>
          </a:p>
        </p:txBody>
      </p:sp>
      <p:sp>
        <p:nvSpPr>
          <p:cNvPr id="10" name="TextBox 9"/>
          <p:cNvSpPr txBox="1"/>
          <p:nvPr/>
        </p:nvSpPr>
        <p:spPr>
          <a:xfrm>
            <a:off x="6781800" y="3429000"/>
            <a:ext cx="1981200" cy="646331"/>
          </a:xfrm>
          <a:prstGeom prst="rect">
            <a:avLst/>
          </a:prstGeom>
          <a:noFill/>
        </p:spPr>
        <p:txBody>
          <a:bodyPr wrap="square" rtlCol="0">
            <a:spAutoFit/>
          </a:bodyPr>
          <a:lstStyle/>
          <a:p>
            <a:r>
              <a:rPr lang="en-GB" sz="3600" dirty="0" smtClean="0">
                <a:solidFill>
                  <a:srgbClr val="0070C0"/>
                </a:solidFill>
              </a:rPr>
              <a:t>humility</a:t>
            </a:r>
            <a:endParaRPr lang="en-GB" sz="3600" dirty="0">
              <a:solidFill>
                <a:srgbClr val="0070C0"/>
              </a:solidFill>
            </a:endParaRPr>
          </a:p>
        </p:txBody>
      </p:sp>
      <p:sp>
        <p:nvSpPr>
          <p:cNvPr id="11" name="TextBox 10"/>
          <p:cNvSpPr txBox="1"/>
          <p:nvPr/>
        </p:nvSpPr>
        <p:spPr>
          <a:xfrm>
            <a:off x="1828800" y="5410200"/>
            <a:ext cx="2438400" cy="646331"/>
          </a:xfrm>
          <a:prstGeom prst="rect">
            <a:avLst/>
          </a:prstGeom>
          <a:noFill/>
        </p:spPr>
        <p:txBody>
          <a:bodyPr wrap="square" rtlCol="0">
            <a:spAutoFit/>
          </a:bodyPr>
          <a:lstStyle/>
          <a:p>
            <a:r>
              <a:rPr lang="en-GB" sz="3600" dirty="0" smtClean="0">
                <a:solidFill>
                  <a:srgbClr val="7030A0"/>
                </a:solidFill>
              </a:rPr>
              <a:t>courage</a:t>
            </a:r>
            <a:endParaRPr lang="en-GB" sz="3600" dirty="0">
              <a:solidFill>
                <a:srgbClr val="7030A0"/>
              </a:solidFill>
            </a:endParaRPr>
          </a:p>
        </p:txBody>
      </p:sp>
      <p:sp>
        <p:nvSpPr>
          <p:cNvPr id="12" name="TextBox 11"/>
          <p:cNvSpPr txBox="1"/>
          <p:nvPr/>
        </p:nvSpPr>
        <p:spPr>
          <a:xfrm>
            <a:off x="6324600" y="4572000"/>
            <a:ext cx="1981200" cy="646331"/>
          </a:xfrm>
          <a:prstGeom prst="rect">
            <a:avLst/>
          </a:prstGeom>
          <a:noFill/>
        </p:spPr>
        <p:txBody>
          <a:bodyPr wrap="square" rtlCol="0">
            <a:spAutoFit/>
          </a:bodyPr>
          <a:lstStyle/>
          <a:p>
            <a:r>
              <a:rPr lang="en-GB" sz="3600" dirty="0" smtClean="0">
                <a:solidFill>
                  <a:schemeClr val="accent6">
                    <a:lumMod val="50000"/>
                  </a:schemeClr>
                </a:solidFill>
              </a:rPr>
              <a:t>justice</a:t>
            </a:r>
            <a:endParaRPr lang="en-GB" sz="3600" dirty="0">
              <a:solidFill>
                <a:schemeClr val="accent6">
                  <a:lumMod val="50000"/>
                </a:schemeClr>
              </a:solidFill>
            </a:endParaRPr>
          </a:p>
        </p:txBody>
      </p:sp>
      <p:sp>
        <p:nvSpPr>
          <p:cNvPr id="13" name="TextBox 12"/>
          <p:cNvSpPr txBox="1"/>
          <p:nvPr/>
        </p:nvSpPr>
        <p:spPr>
          <a:xfrm>
            <a:off x="533400" y="4648200"/>
            <a:ext cx="1981200" cy="646331"/>
          </a:xfrm>
          <a:prstGeom prst="rect">
            <a:avLst/>
          </a:prstGeom>
          <a:noFill/>
        </p:spPr>
        <p:txBody>
          <a:bodyPr wrap="square" rtlCol="0">
            <a:spAutoFit/>
          </a:bodyPr>
          <a:lstStyle/>
          <a:p>
            <a:r>
              <a:rPr lang="en-GB" sz="3600" dirty="0" smtClean="0">
                <a:solidFill>
                  <a:schemeClr val="accent2">
                    <a:lumMod val="50000"/>
                  </a:schemeClr>
                </a:solidFill>
              </a:rPr>
              <a:t>integrity</a:t>
            </a:r>
            <a:endParaRPr lang="en-GB" sz="3600" dirty="0">
              <a:solidFill>
                <a:schemeClr val="accent2">
                  <a:lumMod val="50000"/>
                </a:schemeClr>
              </a:solidFill>
            </a:endParaRPr>
          </a:p>
        </p:txBody>
      </p:sp>
      <p:sp>
        <p:nvSpPr>
          <p:cNvPr id="14" name="TextBox 13"/>
          <p:cNvSpPr txBox="1"/>
          <p:nvPr/>
        </p:nvSpPr>
        <p:spPr>
          <a:xfrm>
            <a:off x="5029200" y="5486400"/>
            <a:ext cx="3200400" cy="646331"/>
          </a:xfrm>
          <a:prstGeom prst="rect">
            <a:avLst/>
          </a:prstGeom>
          <a:noFill/>
        </p:spPr>
        <p:txBody>
          <a:bodyPr wrap="square" rtlCol="0">
            <a:spAutoFit/>
          </a:bodyPr>
          <a:lstStyle/>
          <a:p>
            <a:r>
              <a:rPr lang="en-GB" sz="3600" dirty="0" smtClean="0">
                <a:solidFill>
                  <a:schemeClr val="accent2">
                    <a:lumMod val="50000"/>
                  </a:schemeClr>
                </a:solidFill>
              </a:rPr>
              <a:t>compassionate</a:t>
            </a:r>
            <a:endParaRPr lang="en-GB" sz="36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Topics</a:t>
            </a:r>
            <a:endParaRPr lang="en-GB" dirty="0"/>
          </a:p>
        </p:txBody>
      </p:sp>
      <p:graphicFrame>
        <p:nvGraphicFramePr>
          <p:cNvPr id="4" name="Content Placeholder 3"/>
          <p:cNvGraphicFramePr>
            <a:graphicFrameLocks noGrp="1"/>
          </p:cNvGraphicFramePr>
          <p:nvPr>
            <p:ph idx="1"/>
          </p:nvPr>
        </p:nvGraphicFramePr>
        <p:xfrm>
          <a:off x="457200" y="1600200"/>
          <a:ext cx="8229600" cy="3408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GB" dirty="0"/>
                    </a:p>
                  </a:txBody>
                  <a:tcPr/>
                </a:tc>
                <a:tc>
                  <a:txBody>
                    <a:bodyPr/>
                    <a:lstStyle/>
                    <a:p>
                      <a:r>
                        <a:rPr lang="en-GB" dirty="0" smtClean="0"/>
                        <a:t>Topic</a:t>
                      </a:r>
                      <a:endParaRPr lang="en-GB" dirty="0"/>
                    </a:p>
                  </a:txBody>
                  <a:tcPr/>
                </a:tc>
                <a:tc>
                  <a:txBody>
                    <a:bodyPr/>
                    <a:lstStyle/>
                    <a:p>
                      <a:r>
                        <a:rPr lang="en-GB" dirty="0" smtClean="0"/>
                        <a:t>Focus</a:t>
                      </a:r>
                      <a:endParaRPr lang="en-GB" dirty="0"/>
                    </a:p>
                  </a:txBody>
                  <a:tcPr/>
                </a:tc>
                <a:tc>
                  <a:txBody>
                    <a:bodyPr/>
                    <a:lstStyle/>
                    <a:p>
                      <a:r>
                        <a:rPr lang="en-GB" dirty="0" smtClean="0"/>
                        <a:t>Science</a:t>
                      </a:r>
                      <a:endParaRPr lang="en-GB" dirty="0"/>
                    </a:p>
                  </a:txBody>
                  <a:tcPr/>
                </a:tc>
              </a:tr>
              <a:tr h="370840">
                <a:tc>
                  <a:txBody>
                    <a:bodyPr/>
                    <a:lstStyle/>
                    <a:p>
                      <a:r>
                        <a:rPr lang="en-GB" dirty="0" smtClean="0"/>
                        <a:t>Autumn</a:t>
                      </a:r>
                      <a:endParaRPr lang="en-GB" dirty="0"/>
                    </a:p>
                  </a:txBody>
                  <a:tcPr/>
                </a:tc>
                <a:tc>
                  <a:txBody>
                    <a:bodyPr/>
                    <a:lstStyle/>
                    <a:p>
                      <a:r>
                        <a:rPr lang="en-GB" dirty="0" smtClean="0"/>
                        <a:t>Victorians</a:t>
                      </a:r>
                      <a:endParaRPr lang="en-GB" dirty="0"/>
                    </a:p>
                  </a:txBody>
                  <a:tcPr/>
                </a:tc>
                <a:tc>
                  <a:txBody>
                    <a:bodyPr/>
                    <a:lstStyle/>
                    <a:p>
                      <a:r>
                        <a:rPr lang="en-GB" dirty="0" smtClean="0"/>
                        <a:t>History</a:t>
                      </a:r>
                      <a:endParaRPr lang="en-GB" dirty="0"/>
                    </a:p>
                  </a:txBody>
                  <a:tcPr/>
                </a:tc>
                <a:tc>
                  <a:txBody>
                    <a:bodyPr/>
                    <a:lstStyle/>
                    <a:p>
                      <a:r>
                        <a:rPr lang="en-GB" dirty="0" smtClean="0"/>
                        <a:t>Light</a:t>
                      </a:r>
                      <a:endParaRPr lang="en-GB" dirty="0"/>
                    </a:p>
                  </a:txBody>
                  <a:tcPr/>
                </a:tc>
              </a:tr>
              <a:tr h="370840">
                <a:tc>
                  <a:txBody>
                    <a:bodyPr/>
                    <a:lstStyle/>
                    <a:p>
                      <a:endParaRPr lang="en-GB"/>
                    </a:p>
                  </a:txBody>
                  <a:tcPr/>
                </a:tc>
                <a:tc>
                  <a:txBody>
                    <a:bodyPr/>
                    <a:lstStyle/>
                    <a:p>
                      <a:r>
                        <a:rPr lang="en-GB" dirty="0" smtClean="0"/>
                        <a:t>Blood Heart</a:t>
                      </a:r>
                      <a:endParaRPr lang="en-GB" dirty="0"/>
                    </a:p>
                  </a:txBody>
                  <a:tcPr/>
                </a:tc>
                <a:tc>
                  <a:txBody>
                    <a:bodyPr/>
                    <a:lstStyle/>
                    <a:p>
                      <a:r>
                        <a:rPr lang="en-GB" dirty="0" smtClean="0"/>
                        <a:t>Science</a:t>
                      </a:r>
                      <a:endParaRPr lang="en-GB" dirty="0"/>
                    </a:p>
                  </a:txBody>
                  <a:tcPr/>
                </a:tc>
                <a:tc>
                  <a:txBody>
                    <a:bodyPr/>
                    <a:lstStyle/>
                    <a:p>
                      <a:r>
                        <a:rPr lang="en-GB" dirty="0" smtClean="0"/>
                        <a:t>Circulatory</a:t>
                      </a:r>
                      <a:r>
                        <a:rPr lang="en-GB" baseline="0" dirty="0" smtClean="0"/>
                        <a:t> System</a:t>
                      </a:r>
                      <a:endParaRPr lang="en-GB" dirty="0"/>
                    </a:p>
                  </a:txBody>
                  <a:tcPr/>
                </a:tc>
              </a:tr>
              <a:tr h="370840">
                <a:tc>
                  <a:txBody>
                    <a:bodyPr/>
                    <a:lstStyle/>
                    <a:p>
                      <a:r>
                        <a:rPr lang="en-GB" dirty="0" smtClean="0"/>
                        <a:t>Spring</a:t>
                      </a:r>
                      <a:endParaRPr lang="en-GB" dirty="0"/>
                    </a:p>
                  </a:txBody>
                  <a:tcPr/>
                </a:tc>
                <a:tc>
                  <a:txBody>
                    <a:bodyPr/>
                    <a:lstStyle/>
                    <a:p>
                      <a:r>
                        <a:rPr lang="en-GB" dirty="0" smtClean="0"/>
                        <a:t>Frozen Kingdom</a:t>
                      </a:r>
                      <a:endParaRPr lang="en-GB" dirty="0"/>
                    </a:p>
                  </a:txBody>
                  <a:tcPr/>
                </a:tc>
                <a:tc>
                  <a:txBody>
                    <a:bodyPr/>
                    <a:lstStyle/>
                    <a:p>
                      <a:r>
                        <a:rPr lang="en-GB" dirty="0" smtClean="0"/>
                        <a:t>Geography</a:t>
                      </a:r>
                      <a:endParaRPr lang="en-GB" dirty="0"/>
                    </a:p>
                  </a:txBody>
                  <a:tcPr/>
                </a:tc>
                <a:tc>
                  <a:txBody>
                    <a:bodyPr/>
                    <a:lstStyle/>
                    <a:p>
                      <a:r>
                        <a:rPr lang="en-GB" dirty="0" smtClean="0"/>
                        <a:t>Living Things and their Habitats</a:t>
                      </a:r>
                      <a:endParaRPr lang="en-GB" dirty="0"/>
                    </a:p>
                  </a:txBody>
                  <a:tcPr/>
                </a:tc>
              </a:tr>
              <a:tr h="370840">
                <a:tc>
                  <a:txBody>
                    <a:bodyPr/>
                    <a:lstStyle/>
                    <a:p>
                      <a:endParaRPr lang="en-GB"/>
                    </a:p>
                  </a:txBody>
                  <a:tcPr/>
                </a:tc>
                <a:tc>
                  <a:txBody>
                    <a:bodyPr/>
                    <a:lstStyle/>
                    <a:p>
                      <a:r>
                        <a:rPr lang="en-GB" dirty="0" smtClean="0"/>
                        <a:t>ID</a:t>
                      </a:r>
                      <a:endParaRPr lang="en-GB" dirty="0"/>
                    </a:p>
                  </a:txBody>
                  <a:tcPr/>
                </a:tc>
                <a:tc>
                  <a:txBody>
                    <a:bodyPr/>
                    <a:lstStyle/>
                    <a:p>
                      <a:r>
                        <a:rPr lang="en-GB" dirty="0" smtClean="0"/>
                        <a:t>Science</a:t>
                      </a:r>
                      <a:endParaRPr lang="en-GB" dirty="0"/>
                    </a:p>
                  </a:txBody>
                  <a:tcPr/>
                </a:tc>
                <a:tc>
                  <a:txBody>
                    <a:bodyPr/>
                    <a:lstStyle/>
                    <a:p>
                      <a:r>
                        <a:rPr lang="en-GB" dirty="0" smtClean="0"/>
                        <a:t>Classification</a:t>
                      </a:r>
                    </a:p>
                    <a:p>
                      <a:r>
                        <a:rPr lang="en-GB" dirty="0" smtClean="0"/>
                        <a:t>Evolution</a:t>
                      </a:r>
                      <a:r>
                        <a:rPr lang="en-GB" baseline="0" dirty="0" smtClean="0"/>
                        <a:t> and Inheritance</a:t>
                      </a:r>
                      <a:endParaRPr lang="en-GB" dirty="0"/>
                    </a:p>
                  </a:txBody>
                  <a:tcPr/>
                </a:tc>
              </a:tr>
              <a:tr h="370840">
                <a:tc>
                  <a:txBody>
                    <a:bodyPr/>
                    <a:lstStyle/>
                    <a:p>
                      <a:r>
                        <a:rPr lang="en-GB" dirty="0" smtClean="0"/>
                        <a:t>Summer</a:t>
                      </a:r>
                      <a:endParaRPr lang="en-GB" dirty="0"/>
                    </a:p>
                  </a:txBody>
                  <a:tcPr/>
                </a:tc>
                <a:tc>
                  <a:txBody>
                    <a:bodyPr/>
                    <a:lstStyle/>
                    <a:p>
                      <a:r>
                        <a:rPr lang="en-GB" dirty="0" smtClean="0"/>
                        <a:t>Ancient </a:t>
                      </a:r>
                      <a:r>
                        <a:rPr lang="en-GB" dirty="0" smtClean="0"/>
                        <a:t>Maya</a:t>
                      </a:r>
                      <a:endParaRPr lang="en-GB" dirty="0"/>
                    </a:p>
                  </a:txBody>
                  <a:tcPr/>
                </a:tc>
                <a:tc>
                  <a:txBody>
                    <a:bodyPr/>
                    <a:lstStyle/>
                    <a:p>
                      <a:r>
                        <a:rPr lang="en-GB" dirty="0" smtClean="0"/>
                        <a:t>History</a:t>
                      </a:r>
                      <a:endParaRPr lang="en-GB" dirty="0"/>
                    </a:p>
                  </a:txBody>
                  <a:tcPr/>
                </a:tc>
                <a:tc>
                  <a:txBody>
                    <a:bodyPr/>
                    <a:lstStyle/>
                    <a:p>
                      <a:r>
                        <a:rPr lang="en-GB" dirty="0" smtClean="0"/>
                        <a:t>Electricity</a:t>
                      </a:r>
                      <a:endParaRPr lang="en-GB" dirty="0"/>
                    </a:p>
                  </a:txBody>
                  <a:tcPr/>
                </a:tc>
              </a:tr>
              <a:tr h="370840">
                <a:tc>
                  <a:txBody>
                    <a:bodyPr/>
                    <a:lstStyle/>
                    <a:p>
                      <a:endParaRPr lang="en-GB" dirty="0"/>
                    </a:p>
                  </a:txBody>
                  <a:tcPr/>
                </a:tc>
                <a:tc>
                  <a:txBody>
                    <a:bodyPr/>
                    <a:lstStyle/>
                    <a:p>
                      <a:r>
                        <a:rPr lang="en-GB" dirty="0" smtClean="0"/>
                        <a:t>Year 5/6</a:t>
                      </a:r>
                      <a:r>
                        <a:rPr lang="en-GB" baseline="0" dirty="0" smtClean="0"/>
                        <a:t> play</a:t>
                      </a:r>
                      <a:endParaRPr lang="en-GB" dirty="0"/>
                    </a:p>
                  </a:txBody>
                  <a:tcPr/>
                </a:tc>
                <a:tc>
                  <a:txBody>
                    <a:bodyPr/>
                    <a:lstStyle/>
                    <a:p>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Tests</a:t>
            </a:r>
            <a:endParaRPr lang="en-GB" b="1" dirty="0"/>
          </a:p>
        </p:txBody>
      </p:sp>
      <p:sp>
        <p:nvSpPr>
          <p:cNvPr id="3" name="Content Placeholder 2"/>
          <p:cNvSpPr>
            <a:spLocks noGrp="1"/>
          </p:cNvSpPr>
          <p:nvPr>
            <p:ph idx="1"/>
          </p:nvPr>
        </p:nvSpPr>
        <p:spPr>
          <a:xfrm>
            <a:off x="628650" y="1254034"/>
            <a:ext cx="7886700" cy="4922929"/>
          </a:xfrm>
        </p:spPr>
        <p:txBody>
          <a:bodyPr/>
          <a:lstStyle/>
          <a:p>
            <a:pPr>
              <a:buFont typeface="Arial" panose="020B0604020202020204" pitchFamily="34" charset="0"/>
              <a:buChar char="•"/>
              <a:defRPr/>
            </a:pPr>
            <a:r>
              <a:rPr lang="en-GB" altLang="en-US" sz="1600" dirty="0">
                <a:solidFill>
                  <a:srgbClr val="181717"/>
                </a:solidFill>
                <a:latin typeface="BPreplay" panose="02000503000000020004" pitchFamily="50" charset="0"/>
              </a:rPr>
              <a:t>Key Stage 2 SATs take place nationally in the week commencing </a:t>
            </a:r>
            <a:r>
              <a:rPr lang="en-GB" altLang="en-US" sz="1600" dirty="0" smtClean="0">
                <a:solidFill>
                  <a:srgbClr val="181717"/>
                </a:solidFill>
                <a:latin typeface="BPreplay" panose="02000503000000020004" pitchFamily="50" charset="0"/>
              </a:rPr>
              <a:t>10th </a:t>
            </a:r>
            <a:r>
              <a:rPr lang="en-GB" altLang="en-US" sz="1600" dirty="0">
                <a:solidFill>
                  <a:srgbClr val="181717"/>
                </a:solidFill>
                <a:latin typeface="BPreplay" panose="02000503000000020004" pitchFamily="50" charset="0"/>
              </a:rPr>
              <a:t>May </a:t>
            </a:r>
            <a:r>
              <a:rPr lang="en-GB" altLang="en-US" sz="1600" dirty="0" smtClean="0">
                <a:solidFill>
                  <a:srgbClr val="181717"/>
                </a:solidFill>
                <a:latin typeface="BPreplay" panose="02000503000000020004" pitchFamily="50" charset="0"/>
              </a:rPr>
              <a:t>2021.</a:t>
            </a:r>
            <a:endParaRPr lang="en-GB" altLang="en-US" sz="1600" dirty="0">
              <a:solidFill>
                <a:srgbClr val="181717"/>
              </a:solidFill>
              <a:latin typeface="BPreplay" panose="02000503000000020004" pitchFamily="50" charset="0"/>
            </a:endParaRPr>
          </a:p>
          <a:p>
            <a:pPr>
              <a:buFont typeface="Arial" panose="020B0604020202020204" pitchFamily="34" charset="0"/>
              <a:buChar char="•"/>
              <a:defRPr/>
            </a:pPr>
            <a:endParaRPr lang="en-GB" altLang="en-US" sz="1600" dirty="0">
              <a:solidFill>
                <a:srgbClr val="181717"/>
              </a:solidFill>
              <a:latin typeface="BPreplay" panose="02000503000000020004" pitchFamily="50" charset="0"/>
            </a:endParaRPr>
          </a:p>
          <a:p>
            <a:pPr>
              <a:buFont typeface="Arial" panose="020B0604020202020204" pitchFamily="34" charset="0"/>
              <a:buChar char="•"/>
              <a:defRPr/>
            </a:pPr>
            <a:r>
              <a:rPr lang="en-GB" altLang="en-US" sz="1600" dirty="0">
                <a:solidFill>
                  <a:srgbClr val="181717"/>
                </a:solidFill>
                <a:latin typeface="BPreplay" panose="02000503000000020004" pitchFamily="50" charset="0"/>
              </a:rPr>
              <a:t>Statutory tests will be administered in the following subjects:</a:t>
            </a:r>
          </a:p>
          <a:p>
            <a:pPr>
              <a:buFont typeface="Courier New" panose="02070309020205020404" pitchFamily="49" charset="0"/>
              <a:buChar char="o"/>
              <a:defRPr/>
            </a:pPr>
            <a:r>
              <a:rPr lang="en-GB" altLang="en-US" sz="1600" dirty="0">
                <a:solidFill>
                  <a:srgbClr val="181717"/>
                </a:solidFill>
                <a:latin typeface="BPreplay" panose="02000503000000020004" pitchFamily="50" charset="0"/>
              </a:rPr>
              <a:t>Reading (60 minutes)</a:t>
            </a:r>
          </a:p>
          <a:p>
            <a:pPr>
              <a:buFont typeface="Courier New" panose="02070309020205020404" pitchFamily="49" charset="0"/>
              <a:buChar char="o"/>
              <a:defRPr/>
            </a:pPr>
            <a:r>
              <a:rPr lang="en-GB" altLang="en-US" sz="1600" dirty="0">
                <a:solidFill>
                  <a:srgbClr val="181717"/>
                </a:solidFill>
                <a:latin typeface="BPreplay" panose="02000503000000020004" pitchFamily="50" charset="0"/>
              </a:rPr>
              <a:t>Spelling (approximately 15 minutes)</a:t>
            </a:r>
          </a:p>
          <a:p>
            <a:pPr>
              <a:buFont typeface="Courier New" panose="02070309020205020404" pitchFamily="49" charset="0"/>
              <a:buChar char="o"/>
              <a:defRPr/>
            </a:pPr>
            <a:r>
              <a:rPr lang="en-GB" altLang="en-US" sz="1600" dirty="0">
                <a:solidFill>
                  <a:srgbClr val="181717"/>
                </a:solidFill>
                <a:latin typeface="BPreplay" panose="02000503000000020004" pitchFamily="50" charset="0"/>
              </a:rPr>
              <a:t>Punctuation, Vocabulary and Grammar (45 minutes)</a:t>
            </a:r>
          </a:p>
          <a:p>
            <a:pPr>
              <a:buFont typeface="Courier New" panose="02070309020205020404" pitchFamily="49" charset="0"/>
              <a:buChar char="o"/>
              <a:defRPr/>
            </a:pPr>
            <a:r>
              <a:rPr lang="en-GB" altLang="en-US" sz="1600" dirty="0">
                <a:solidFill>
                  <a:srgbClr val="181717"/>
                </a:solidFill>
                <a:latin typeface="BPreplay" panose="02000503000000020004" pitchFamily="50" charset="0"/>
              </a:rPr>
              <a:t>Mathematics</a:t>
            </a:r>
          </a:p>
          <a:p>
            <a:pPr>
              <a:defRPr/>
            </a:pPr>
            <a:r>
              <a:rPr lang="en-GB" altLang="en-US" sz="1600" dirty="0">
                <a:solidFill>
                  <a:srgbClr val="181717"/>
                </a:solidFill>
                <a:latin typeface="BPreplay" panose="02000503000000020004" pitchFamily="50" charset="0"/>
              </a:rPr>
              <a:t>- Paper 1: Arithmetic (30 minutes)</a:t>
            </a:r>
          </a:p>
          <a:p>
            <a:pPr>
              <a:defRPr/>
            </a:pPr>
            <a:r>
              <a:rPr lang="en-GB" altLang="en-US" sz="1600" dirty="0">
                <a:solidFill>
                  <a:srgbClr val="181717"/>
                </a:solidFill>
                <a:latin typeface="BPreplay" panose="02000503000000020004" pitchFamily="50" charset="0"/>
              </a:rPr>
              <a:t>- Paper 2: Reasoning (40 minutes)</a:t>
            </a:r>
          </a:p>
          <a:p>
            <a:pPr>
              <a:defRPr/>
            </a:pPr>
            <a:r>
              <a:rPr lang="en-GB" altLang="en-US" sz="1600" dirty="0">
                <a:solidFill>
                  <a:srgbClr val="181717"/>
                </a:solidFill>
                <a:latin typeface="BPreplay" panose="02000503000000020004" pitchFamily="50" charset="0"/>
              </a:rPr>
              <a:t>- Paper 3: Reasoning (40 minutes</a:t>
            </a:r>
            <a:r>
              <a:rPr lang="en-GB" altLang="en-US" sz="1600" dirty="0" smtClean="0">
                <a:solidFill>
                  <a:srgbClr val="181717"/>
                </a:solidFill>
                <a:latin typeface="BPreplay" panose="02000503000000020004" pitchFamily="50" charset="0"/>
              </a:rPr>
              <a:t>)</a:t>
            </a:r>
          </a:p>
          <a:p>
            <a:pPr>
              <a:defRPr/>
            </a:pPr>
            <a:endParaRPr lang="en-GB" altLang="en-US" sz="1600" dirty="0">
              <a:solidFill>
                <a:srgbClr val="181717"/>
              </a:solidFill>
              <a:latin typeface="BPreplay" panose="02000503000000020004" pitchFamily="50" charset="0"/>
            </a:endParaRPr>
          </a:p>
          <a:p>
            <a:pPr>
              <a:buFont typeface="Arial" panose="020B0604020202020204" pitchFamily="34" charset="0"/>
              <a:buChar char="•"/>
              <a:defRPr/>
            </a:pPr>
            <a:r>
              <a:rPr lang="en-GB" altLang="en-US" sz="1600" dirty="0">
                <a:solidFill>
                  <a:srgbClr val="181717"/>
                </a:solidFill>
                <a:latin typeface="BPreplay" panose="02000503000000020004" pitchFamily="50" charset="0"/>
              </a:rPr>
              <a:t>All tests are externally marked</a:t>
            </a:r>
            <a:r>
              <a:rPr lang="en-GB" altLang="en-US" sz="1600" dirty="0" smtClean="0">
                <a:solidFill>
                  <a:srgbClr val="181717"/>
                </a:solidFill>
                <a:latin typeface="BPreplay" panose="02000503000000020004" pitchFamily="50" charset="0"/>
              </a:rPr>
              <a:t>. The children will receive a ‘raw’ score and a ‘scaled’ score</a:t>
            </a:r>
            <a:endParaRPr lang="en-GB" altLang="en-US" sz="1600" dirty="0">
              <a:solidFill>
                <a:srgbClr val="181717"/>
              </a:solidFill>
              <a:latin typeface="BPreplay" panose="02000503000000020004" pitchFamily="50" charset="0"/>
            </a:endParaRPr>
          </a:p>
          <a:p>
            <a:pPr>
              <a:buFont typeface="Arial" panose="020B0604020202020204" pitchFamily="34" charset="0"/>
              <a:buChar char="•"/>
              <a:defRPr/>
            </a:pPr>
            <a:endParaRPr lang="en-GB" altLang="en-US" sz="1600" dirty="0">
              <a:solidFill>
                <a:srgbClr val="181717"/>
              </a:solidFill>
              <a:latin typeface="BPreplay" panose="02000503000000020004" pitchFamily="50" charset="0"/>
            </a:endParaRPr>
          </a:p>
          <a:p>
            <a:pPr>
              <a:buFont typeface="Arial" panose="020B0604020202020204" pitchFamily="34" charset="0"/>
              <a:buChar char="•"/>
              <a:defRPr/>
            </a:pPr>
            <a:r>
              <a:rPr lang="en-GB" altLang="en-US" sz="1600" dirty="0">
                <a:solidFill>
                  <a:srgbClr val="181717"/>
                </a:solidFill>
                <a:latin typeface="BPreplay" panose="02000503000000020004" pitchFamily="50" charset="0"/>
              </a:rPr>
              <a:t>Writing will be ‘Teacher Assessed’ </a:t>
            </a:r>
            <a:r>
              <a:rPr lang="en-GB" altLang="en-US" sz="1600" dirty="0" smtClean="0">
                <a:solidFill>
                  <a:srgbClr val="181717"/>
                </a:solidFill>
                <a:latin typeface="BPreplay" panose="02000503000000020004" pitchFamily="50" charset="0"/>
              </a:rPr>
              <a:t>internally</a:t>
            </a:r>
            <a:endParaRPr lang="en-GB" altLang="en-US" sz="1600" dirty="0">
              <a:solidFill>
                <a:srgbClr val="181717"/>
              </a:solidFill>
              <a:latin typeface="BPreplay" panose="02000503000000020004" pitchFamily="50" charset="0"/>
            </a:endParaRPr>
          </a:p>
          <a:p>
            <a:endParaRPr lang="en-GB" dirty="0"/>
          </a:p>
        </p:txBody>
      </p:sp>
    </p:spTree>
    <p:extLst>
      <p:ext uri="{BB962C8B-B14F-4D97-AF65-F5344CB8AC3E}">
        <p14:creationId xmlns:p14="http://schemas.microsoft.com/office/powerpoint/2010/main" xmlns="" val="4161754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Weekly Routines</a:t>
            </a:r>
            <a:endParaRPr lang="en-GB" dirty="0"/>
          </a:p>
        </p:txBody>
      </p:sp>
      <p:graphicFrame>
        <p:nvGraphicFramePr>
          <p:cNvPr id="4" name="Content Placeholder 3"/>
          <p:cNvGraphicFramePr>
            <a:graphicFrameLocks noGrp="1"/>
          </p:cNvGraphicFramePr>
          <p:nvPr>
            <p:ph idx="1"/>
          </p:nvPr>
        </p:nvGraphicFramePr>
        <p:xfrm>
          <a:off x="457200" y="1600200"/>
          <a:ext cx="8229600" cy="45770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GB" dirty="0" smtClean="0"/>
                        <a:t>Games</a:t>
                      </a:r>
                      <a:endParaRPr lang="en-GB" dirty="0"/>
                    </a:p>
                  </a:txBody>
                  <a:tcPr/>
                </a:tc>
                <a:tc>
                  <a:txBody>
                    <a:bodyPr/>
                    <a:lstStyle/>
                    <a:p>
                      <a:pPr algn="ctr"/>
                      <a:r>
                        <a:rPr lang="en-GB" dirty="0" smtClean="0"/>
                        <a:t>Homework</a:t>
                      </a:r>
                      <a:endParaRPr lang="en-GB" dirty="0"/>
                    </a:p>
                  </a:txBody>
                  <a:tcPr/>
                </a:tc>
              </a:tr>
              <a:tr h="370840">
                <a:tc>
                  <a:txBody>
                    <a:bodyPr/>
                    <a:lstStyle/>
                    <a:p>
                      <a:r>
                        <a:rPr lang="en-GB" b="1" baseline="0" dirty="0" smtClean="0"/>
                        <a:t>Thursday – Mr Kelly</a:t>
                      </a:r>
                    </a:p>
                    <a:p>
                      <a:endParaRPr lang="en-GB" b="1" baseline="0" dirty="0" smtClean="0"/>
                    </a:p>
                    <a:p>
                      <a:r>
                        <a:rPr lang="en-GB" b="1" baseline="0" dirty="0" smtClean="0"/>
                        <a:t>Friday – Miss </a:t>
                      </a:r>
                      <a:r>
                        <a:rPr lang="en-GB" b="1" baseline="0" dirty="0" err="1" smtClean="0"/>
                        <a:t>Cheeseman</a:t>
                      </a:r>
                      <a:r>
                        <a:rPr lang="en-GB" b="1" baseline="0" dirty="0" smtClean="0"/>
                        <a:t>/Mrs Kent</a:t>
                      </a:r>
                    </a:p>
                    <a:p>
                      <a:endParaRPr lang="en-GB" b="1" baseline="0" dirty="0" smtClean="0"/>
                    </a:p>
                    <a:p>
                      <a:r>
                        <a:rPr lang="en-GB" b="1" baseline="0" dirty="0" smtClean="0"/>
                        <a:t>Currently, we will be outside as much as possible and will focus on developing skills with no contact team games.</a:t>
                      </a:r>
                      <a:endParaRPr lang="en-GB" b="1" baseline="0" dirty="0" smtClean="0"/>
                    </a:p>
                    <a:p>
                      <a:endParaRPr lang="en-GB" b="1" dirty="0" smtClean="0"/>
                    </a:p>
                  </a:txBody>
                  <a:tcPr/>
                </a:tc>
                <a:tc>
                  <a:txBody>
                    <a:bodyPr/>
                    <a:lstStyle/>
                    <a:p>
                      <a:r>
                        <a:rPr lang="en-GB" sz="1800" b="1" u="sng" kern="1200" dirty="0" smtClean="0">
                          <a:solidFill>
                            <a:schemeClr val="dk1"/>
                          </a:solidFill>
                          <a:latin typeface="+mn-lt"/>
                          <a:ea typeface="+mn-ea"/>
                          <a:cs typeface="+mn-cs"/>
                        </a:rPr>
                        <a:t>HOMEWORK</a:t>
                      </a:r>
                      <a:endParaRPr lang="en-GB" sz="1800" kern="1200" dirty="0" smtClean="0">
                        <a:solidFill>
                          <a:schemeClr val="dk1"/>
                        </a:solidFill>
                        <a:latin typeface="+mn-lt"/>
                        <a:ea typeface="+mn-ea"/>
                        <a:cs typeface="+mn-cs"/>
                      </a:endParaRPr>
                    </a:p>
                    <a:p>
                      <a:r>
                        <a:rPr lang="en-GB" sz="1800" b="1" kern="1200" dirty="0" smtClean="0">
                          <a:solidFill>
                            <a:schemeClr val="dk1"/>
                          </a:solidFill>
                          <a:latin typeface="+mn-lt"/>
                          <a:ea typeface="+mn-ea"/>
                          <a:cs typeface="+mn-cs"/>
                        </a:rPr>
                        <a:t> </a:t>
                      </a:r>
                      <a:endParaRPr lang="en-GB" sz="1800" kern="1200" dirty="0" smtClean="0">
                        <a:solidFill>
                          <a:schemeClr val="dk1"/>
                        </a:solidFill>
                        <a:latin typeface="+mn-lt"/>
                        <a:ea typeface="+mn-ea"/>
                        <a:cs typeface="+mn-cs"/>
                      </a:endParaRPr>
                    </a:p>
                    <a:p>
                      <a:r>
                        <a:rPr lang="en-GB" sz="1800" b="1" u="sng" kern="1200" dirty="0" smtClean="0">
                          <a:solidFill>
                            <a:schemeClr val="dk1"/>
                          </a:solidFill>
                          <a:latin typeface="+mn-lt"/>
                          <a:ea typeface="+mn-ea"/>
                          <a:cs typeface="+mn-cs"/>
                        </a:rPr>
                        <a:t>Tuesday</a:t>
                      </a:r>
                      <a:r>
                        <a:rPr lang="en-GB" sz="1800" b="1" kern="1200" dirty="0" smtClean="0">
                          <a:solidFill>
                            <a:schemeClr val="dk1"/>
                          </a:solidFill>
                          <a:latin typeface="+mn-lt"/>
                          <a:ea typeface="+mn-ea"/>
                          <a:cs typeface="+mn-cs"/>
                        </a:rPr>
                        <a:t> </a:t>
                      </a:r>
                      <a:endParaRPr lang="en-GB" sz="1800" kern="1200" dirty="0" smtClean="0">
                        <a:solidFill>
                          <a:schemeClr val="dk1"/>
                        </a:solidFill>
                        <a:latin typeface="+mn-lt"/>
                        <a:ea typeface="+mn-ea"/>
                        <a:cs typeface="+mn-cs"/>
                      </a:endParaRPr>
                    </a:p>
                    <a:p>
                      <a:r>
                        <a:rPr lang="en-GB" sz="1800" b="1" kern="1200" dirty="0" smtClean="0">
                          <a:solidFill>
                            <a:schemeClr val="dk1"/>
                          </a:solidFill>
                          <a:latin typeface="+mn-lt"/>
                          <a:ea typeface="+mn-ea"/>
                          <a:cs typeface="+mn-cs"/>
                        </a:rPr>
                        <a:t>Spellings will be sent home on a Tuesday to be learnt for a test on the following Monday.</a:t>
                      </a:r>
                      <a:endParaRPr lang="en-GB" sz="1800" kern="1200" dirty="0" smtClean="0">
                        <a:solidFill>
                          <a:schemeClr val="dk1"/>
                        </a:solidFill>
                        <a:latin typeface="+mn-lt"/>
                        <a:ea typeface="+mn-ea"/>
                        <a:cs typeface="+mn-cs"/>
                      </a:endParaRPr>
                    </a:p>
                    <a:p>
                      <a:r>
                        <a:rPr lang="en-GB" sz="1800" b="1" kern="1200" dirty="0" smtClean="0">
                          <a:solidFill>
                            <a:schemeClr val="dk1"/>
                          </a:solidFill>
                          <a:latin typeface="+mn-lt"/>
                          <a:ea typeface="+mn-ea"/>
                          <a:cs typeface="+mn-cs"/>
                        </a:rPr>
                        <a:t> </a:t>
                      </a:r>
                      <a:endParaRPr lang="en-GB" sz="1800" kern="1200" dirty="0" smtClean="0">
                        <a:solidFill>
                          <a:schemeClr val="dk1"/>
                        </a:solidFill>
                        <a:latin typeface="+mn-lt"/>
                        <a:ea typeface="+mn-ea"/>
                        <a:cs typeface="+mn-cs"/>
                      </a:endParaRPr>
                    </a:p>
                    <a:p>
                      <a:r>
                        <a:rPr lang="en-GB" sz="1800" b="1" u="sng" kern="1200" dirty="0" smtClean="0">
                          <a:solidFill>
                            <a:schemeClr val="dk1"/>
                          </a:solidFill>
                          <a:latin typeface="+mn-lt"/>
                          <a:ea typeface="+mn-ea"/>
                          <a:cs typeface="+mn-cs"/>
                        </a:rPr>
                        <a:t>Friday</a:t>
                      </a:r>
                      <a:r>
                        <a:rPr lang="en-GB" sz="1800" b="1" kern="1200" dirty="0" smtClean="0">
                          <a:solidFill>
                            <a:schemeClr val="dk1"/>
                          </a:solidFill>
                          <a:latin typeface="+mn-lt"/>
                          <a:ea typeface="+mn-ea"/>
                          <a:cs typeface="+mn-cs"/>
                        </a:rPr>
                        <a:t> Maths and English Homework </a:t>
                      </a:r>
                      <a:r>
                        <a:rPr lang="en-GB" sz="1800" b="1" kern="1200" dirty="0" smtClean="0">
                          <a:solidFill>
                            <a:schemeClr val="dk1"/>
                          </a:solidFill>
                          <a:latin typeface="+mn-lt"/>
                          <a:ea typeface="+mn-ea"/>
                          <a:cs typeface="+mn-cs"/>
                        </a:rPr>
                        <a:t>(mainly on-line at the moment)</a:t>
                      </a:r>
                      <a:endParaRPr lang="en-GB" sz="1800" kern="1200" dirty="0" smtClean="0">
                        <a:solidFill>
                          <a:schemeClr val="dk1"/>
                        </a:solidFill>
                        <a:latin typeface="+mn-lt"/>
                        <a:ea typeface="+mn-ea"/>
                        <a:cs typeface="+mn-cs"/>
                      </a:endParaRPr>
                    </a:p>
                    <a:p>
                      <a:r>
                        <a:rPr lang="en-GB" sz="1800" b="1" i="1" kern="1200" dirty="0" smtClean="0">
                          <a:solidFill>
                            <a:schemeClr val="dk1"/>
                          </a:solidFill>
                          <a:latin typeface="+mn-lt"/>
                          <a:ea typeface="+mn-ea"/>
                          <a:cs typeface="+mn-cs"/>
                        </a:rPr>
                        <a:t>to be handed </a:t>
                      </a:r>
                      <a:r>
                        <a:rPr lang="en-GB" sz="1800" b="1" i="1" kern="1200" dirty="0" smtClean="0">
                          <a:solidFill>
                            <a:schemeClr val="dk1"/>
                          </a:solidFill>
                          <a:latin typeface="+mn-lt"/>
                          <a:ea typeface="+mn-ea"/>
                          <a:cs typeface="+mn-cs"/>
                        </a:rPr>
                        <a:t>in or completed </a:t>
                      </a:r>
                      <a:r>
                        <a:rPr lang="en-GB" sz="1800" b="1" i="1" kern="1200" dirty="0" smtClean="0">
                          <a:solidFill>
                            <a:schemeClr val="dk1"/>
                          </a:solidFill>
                          <a:latin typeface="+mn-lt"/>
                          <a:ea typeface="+mn-ea"/>
                          <a:cs typeface="+mn-cs"/>
                        </a:rPr>
                        <a:t>by the following </a:t>
                      </a:r>
                      <a:r>
                        <a:rPr lang="en-GB" sz="1800" b="1" i="1" u="sng" kern="1200" dirty="0" smtClean="0">
                          <a:solidFill>
                            <a:schemeClr val="dk1"/>
                          </a:solidFill>
                          <a:latin typeface="+mn-lt"/>
                          <a:ea typeface="+mn-ea"/>
                          <a:cs typeface="+mn-cs"/>
                        </a:rPr>
                        <a:t>Wednesday</a:t>
                      </a:r>
                    </a:p>
                    <a:p>
                      <a:endParaRPr lang="en-GB" sz="1800" b="1" i="1" u="sng" kern="1200" dirty="0" smtClean="0">
                        <a:solidFill>
                          <a:schemeClr val="dk1"/>
                        </a:solidFill>
                        <a:latin typeface="+mn-lt"/>
                        <a:ea typeface="+mn-ea"/>
                        <a:cs typeface="+mn-cs"/>
                      </a:endParaRPr>
                    </a:p>
                    <a:p>
                      <a:r>
                        <a:rPr lang="en-GB" sz="1800" b="1" i="0" u="sng" kern="1200" dirty="0" smtClean="0">
                          <a:solidFill>
                            <a:schemeClr val="dk1"/>
                          </a:solidFill>
                          <a:latin typeface="+mn-lt"/>
                          <a:ea typeface="+mn-ea"/>
                          <a:cs typeface="+mn-cs"/>
                        </a:rPr>
                        <a:t>High 5</a:t>
                      </a:r>
                      <a:r>
                        <a:rPr lang="en-GB" sz="1800" b="1" i="0" u="sng" kern="1200" baseline="0" dirty="0" smtClean="0">
                          <a:solidFill>
                            <a:schemeClr val="dk1"/>
                          </a:solidFill>
                          <a:latin typeface="+mn-lt"/>
                          <a:ea typeface="+mn-ea"/>
                          <a:cs typeface="+mn-cs"/>
                        </a:rPr>
                        <a:t> Reading Challenge</a:t>
                      </a:r>
                    </a:p>
                    <a:p>
                      <a:r>
                        <a:rPr lang="en-GB" sz="1800" b="1" i="0" u="none" kern="1200" baseline="0" dirty="0" smtClean="0">
                          <a:solidFill>
                            <a:schemeClr val="dk1"/>
                          </a:solidFill>
                          <a:latin typeface="+mn-lt"/>
                          <a:ea typeface="+mn-ea"/>
                          <a:cs typeface="+mn-cs"/>
                        </a:rPr>
                        <a:t>5 -15 </a:t>
                      </a:r>
                      <a:r>
                        <a:rPr lang="en-GB" sz="1800" b="1" i="0" u="none" kern="1200" baseline="0" dirty="0" smtClean="0">
                          <a:solidFill>
                            <a:schemeClr val="dk1"/>
                          </a:solidFill>
                          <a:latin typeface="+mn-lt"/>
                          <a:ea typeface="+mn-ea"/>
                          <a:cs typeface="+mn-cs"/>
                        </a:rPr>
                        <a:t>minutes reading 5 times a week</a:t>
                      </a:r>
                      <a:endParaRPr lang="en-GB" sz="1800" i="0" u="none" kern="1200" dirty="0" smtClean="0">
                        <a:solidFill>
                          <a:schemeClr val="dk1"/>
                        </a:solidFill>
                        <a:latin typeface="+mn-lt"/>
                        <a:ea typeface="+mn-ea"/>
                        <a:cs typeface="+mn-cs"/>
                      </a:endParaRPr>
                    </a:p>
                    <a:p>
                      <a:endParaRPr lang="en-GB"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Our teaching strategies: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FF0000"/>
                </a:solidFill>
              </a:rPr>
              <a:t>Revisiting and remembering  </a:t>
            </a:r>
            <a:r>
              <a:rPr lang="en-GB" dirty="0" smtClean="0"/>
              <a:t>to move facts </a:t>
            </a:r>
            <a:r>
              <a:rPr lang="en-GB" smtClean="0"/>
              <a:t>from their short </a:t>
            </a:r>
            <a:r>
              <a:rPr lang="en-GB" dirty="0" smtClean="0"/>
              <a:t>to long term memory.</a:t>
            </a:r>
          </a:p>
          <a:p>
            <a:r>
              <a:rPr lang="en-GB" dirty="0" smtClean="0">
                <a:solidFill>
                  <a:srgbClr val="FF0000"/>
                </a:solidFill>
              </a:rPr>
              <a:t>Modelling how to work things out </a:t>
            </a:r>
            <a:r>
              <a:rPr lang="en-GB" dirty="0" smtClean="0"/>
              <a:t>so they can hear us thinking the steps out loud.</a:t>
            </a:r>
          </a:p>
          <a:p>
            <a:r>
              <a:rPr lang="en-GB" dirty="0" smtClean="0">
                <a:solidFill>
                  <a:srgbClr val="FF0000"/>
                </a:solidFill>
              </a:rPr>
              <a:t>Giving guided and independent practice </a:t>
            </a:r>
            <a:r>
              <a:rPr lang="en-GB" dirty="0" smtClean="0"/>
              <a:t>to build confidence and rectify any misunderstanding.</a:t>
            </a:r>
          </a:p>
          <a:p>
            <a:r>
              <a:rPr lang="en-GB" dirty="0" smtClean="0">
                <a:solidFill>
                  <a:srgbClr val="FF0000"/>
                </a:solidFill>
              </a:rPr>
              <a:t>Showing ‘Steps to success’ </a:t>
            </a:r>
            <a:r>
              <a:rPr lang="en-GB" dirty="0" smtClean="0"/>
              <a:t>to help them remember the instructions and to challenge themselves.</a:t>
            </a:r>
          </a:p>
          <a:p>
            <a:r>
              <a:rPr lang="en-GB" dirty="0" smtClean="0">
                <a:solidFill>
                  <a:srgbClr val="FF0000"/>
                </a:solidFill>
              </a:rPr>
              <a:t>Giving time to reflect on their learning </a:t>
            </a:r>
            <a:r>
              <a:rPr lang="en-GB" dirty="0" smtClean="0"/>
              <a:t>to articulate their new vocabulary and learning.</a:t>
            </a:r>
            <a:endParaRPr lang="en-GB" dirty="0" smtClean="0">
              <a:solidFill>
                <a:srgbClr val="FF0000"/>
              </a:solidFill>
            </a:endParaRPr>
          </a:p>
          <a:p>
            <a:endParaRPr lang="en-GB" dirty="0" smtClean="0">
              <a:solidFill>
                <a:srgbClr val="FF0000"/>
              </a:solidFill>
            </a:endParaRP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questioning strategies</a:t>
            </a:r>
            <a:endParaRPr lang="en-GB"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a:t>What have you understood?</a:t>
            </a:r>
            <a:endParaRPr lang="en-GB"/>
          </a:p>
          <a:p>
            <a:r>
              <a:rPr lang="en-US"/>
              <a:t>Why did you think that?</a:t>
            </a:r>
            <a:endParaRPr lang="en-GB"/>
          </a:p>
          <a:p>
            <a:r>
              <a:rPr lang="en-US"/>
              <a:t>How did you work it out?</a:t>
            </a:r>
            <a:endParaRPr lang="en-GB"/>
          </a:p>
          <a:p>
            <a:r>
              <a:rPr lang="en-US"/>
              <a:t>How did you come to that conclusion?</a:t>
            </a:r>
            <a:endParaRPr lang="en-GB"/>
          </a:p>
          <a:p>
            <a:r>
              <a:rPr lang="en-US"/>
              <a:t>Why did you choose that one?</a:t>
            </a:r>
            <a:endParaRPr lang="en-GB"/>
          </a:p>
          <a:p>
            <a:r>
              <a:rPr lang="en-US"/>
              <a:t>Explain it to someone who has been absent using our new vocabulary. (someone who is younger than you).</a:t>
            </a:r>
            <a:endParaRPr lang="en-GB"/>
          </a:p>
          <a:p>
            <a:r>
              <a:rPr lang="en-US"/>
              <a:t>Show me/ how else would you work it out?</a:t>
            </a:r>
            <a:endParaRPr lang="en-GB"/>
          </a:p>
          <a:p>
            <a:r>
              <a:rPr lang="en-US"/>
              <a:t>Can you prove it?</a:t>
            </a:r>
            <a:endParaRPr lang="en-GB"/>
          </a:p>
          <a:p>
            <a:r>
              <a:rPr lang="en-US"/>
              <a:t>Well done, how could you use other words to describe it?</a:t>
            </a:r>
            <a:endParaRPr lang="en-GB"/>
          </a:p>
          <a:p>
            <a:r>
              <a:rPr lang="en-US"/>
              <a:t>Which parts do you need to go over again?</a:t>
            </a:r>
            <a:endParaRPr lang="en-GB"/>
          </a:p>
          <a:p>
            <a:r>
              <a:rPr lang="en-US"/>
              <a:t>How could you help someone else not to make that mistake?</a:t>
            </a:r>
            <a:endParaRPr lang="en-GB"/>
          </a:p>
        </p:txBody>
      </p:sp>
    </p:spTree>
    <p:extLst>
      <p:ext uri="{BB962C8B-B14F-4D97-AF65-F5344CB8AC3E}">
        <p14:creationId xmlns:p14="http://schemas.microsoft.com/office/powerpoint/2010/main" xmlns="" val="120737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Areas for school improvement (</a:t>
            </a:r>
            <a:r>
              <a:rPr lang="en-GB" dirty="0" err="1" smtClean="0"/>
              <a:t>Ofsted</a:t>
            </a:r>
            <a:r>
              <a:rPr lang="en-GB" dirty="0" smtClean="0"/>
              <a:t>)</a:t>
            </a:r>
            <a:endParaRPr lang="en-GB"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GB" dirty="0" smtClean="0"/>
              <a:t>Weakness in reading &amp; phonics programme:</a:t>
            </a:r>
          </a:p>
          <a:p>
            <a:pPr>
              <a:buNone/>
            </a:pPr>
            <a:r>
              <a:rPr lang="en-GB" dirty="0" smtClean="0"/>
              <a:t>   </a:t>
            </a:r>
            <a:r>
              <a:rPr lang="en-GB" dirty="0" smtClean="0">
                <a:solidFill>
                  <a:srgbClr val="FF0000"/>
                </a:solidFill>
              </a:rPr>
              <a:t>rigorous assessment now in place; linked up with Hub school for funding new reading books linked to letters and sounds teaching.</a:t>
            </a:r>
          </a:p>
          <a:p>
            <a:r>
              <a:rPr lang="en-GB" dirty="0" smtClean="0"/>
              <a:t>Gaps in curriculum knowledge and vocabulary </a:t>
            </a:r>
            <a:r>
              <a:rPr lang="en-GB" dirty="0" smtClean="0">
                <a:solidFill>
                  <a:srgbClr val="FF0000"/>
                </a:solidFill>
              </a:rPr>
              <a:t>long term plans now showing the knowledge and skills progression (on website); Vocabulary progression identified from year group to year group.</a:t>
            </a:r>
          </a:p>
          <a:p>
            <a:r>
              <a:rPr lang="en-GB" dirty="0" smtClean="0"/>
              <a:t>Developing subject expertise</a:t>
            </a:r>
          </a:p>
          <a:p>
            <a:pPr>
              <a:buNone/>
            </a:pPr>
            <a:r>
              <a:rPr lang="en-GB" dirty="0" smtClean="0">
                <a:solidFill>
                  <a:srgbClr val="FF0000"/>
                </a:solidFill>
              </a:rPr>
              <a:t>     teacher training (currently online) and links with subject leaders in other CAST schools.</a:t>
            </a:r>
          </a:p>
          <a:p>
            <a:r>
              <a:rPr lang="en-GB" dirty="0" smtClean="0"/>
              <a:t>Pupil Resilience  </a:t>
            </a:r>
            <a:r>
              <a:rPr lang="en-GB" dirty="0" smtClean="0">
                <a:solidFill>
                  <a:srgbClr val="FF0000"/>
                </a:solidFill>
              </a:rPr>
              <a:t>giving children challenging </a:t>
            </a:r>
            <a:r>
              <a:rPr lang="en-GB" smtClean="0">
                <a:solidFill>
                  <a:srgbClr val="FF0000"/>
                </a:solidFill>
              </a:rPr>
              <a:t>activities so </a:t>
            </a:r>
            <a:r>
              <a:rPr lang="en-GB" dirty="0" smtClean="0">
                <a:solidFill>
                  <a:srgbClr val="FF0000"/>
                </a:solidFill>
              </a:rPr>
              <a:t>they can develop a more resilient attitude and not just give up or feel afraid </a:t>
            </a:r>
            <a:r>
              <a:rPr lang="en-GB" smtClean="0">
                <a:solidFill>
                  <a:srgbClr val="FF0000"/>
                </a:solidFill>
              </a:rPr>
              <a:t>of challenges.</a:t>
            </a:r>
            <a:endParaRPr lang="en-GB"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What can you do to support?</a:t>
            </a:r>
            <a:endParaRPr lang="en-GB" dirty="0"/>
          </a:p>
        </p:txBody>
      </p:sp>
      <p:sp>
        <p:nvSpPr>
          <p:cNvPr id="3" name="Content Placeholder 2"/>
          <p:cNvSpPr>
            <a:spLocks noGrp="1"/>
          </p:cNvSpPr>
          <p:nvPr>
            <p:ph idx="1"/>
          </p:nvPr>
        </p:nvSpPr>
        <p:spPr/>
        <p:txBody>
          <a:bodyPr/>
          <a:lstStyle/>
          <a:p>
            <a:pPr>
              <a:buNone/>
            </a:pPr>
            <a:r>
              <a:rPr lang="en-GB" dirty="0" smtClean="0">
                <a:solidFill>
                  <a:srgbClr val="FF0000"/>
                </a:solidFill>
              </a:rPr>
              <a:t>Create a successful partnership:</a:t>
            </a:r>
          </a:p>
          <a:p>
            <a:pPr>
              <a:buNone/>
            </a:pPr>
            <a:r>
              <a:rPr lang="en-GB" dirty="0" smtClean="0">
                <a:solidFill>
                  <a:srgbClr val="FF0000"/>
                </a:solidFill>
              </a:rPr>
              <a:t>Child &amp; parent &amp; teacher all supporting  each other.</a:t>
            </a:r>
          </a:p>
          <a:p>
            <a:endParaRPr lang="en-GB" dirty="0"/>
          </a:p>
        </p:txBody>
      </p:sp>
      <p:pic>
        <p:nvPicPr>
          <p:cNvPr id="1026" name="Picture 2" descr="Image result for home school child partnership"/>
          <p:cNvPicPr>
            <a:picLocks noChangeAspect="1" noChangeArrowheads="1"/>
          </p:cNvPicPr>
          <p:nvPr/>
        </p:nvPicPr>
        <p:blipFill>
          <a:blip r:embed="rId2" cstate="print"/>
          <a:srcRect/>
          <a:stretch>
            <a:fillRect/>
          </a:stretch>
        </p:blipFill>
        <p:spPr bwMode="auto">
          <a:xfrm>
            <a:off x="1066800" y="3429000"/>
            <a:ext cx="6829425" cy="28575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1219</Words>
  <Application>Microsoft Office PowerPoint</Application>
  <PresentationFormat>On-screen Show (4:3)</PresentationFormat>
  <Paragraphs>148</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At St Mary &amp; St Joseph’s our aim is...</vt:lpstr>
      <vt:lpstr>Year 6 Topics</vt:lpstr>
      <vt:lpstr>The Tests</vt:lpstr>
      <vt:lpstr>Weekly Routines</vt:lpstr>
      <vt:lpstr>Our teaching strategies:</vt:lpstr>
      <vt:lpstr>Our questioning strategies</vt:lpstr>
      <vt:lpstr>Areas for school improvement (Ofsted)</vt:lpstr>
      <vt:lpstr>What can you do to support?</vt:lpstr>
      <vt:lpstr>Reading Facts</vt:lpstr>
      <vt:lpstr>Reading</vt:lpstr>
      <vt:lpstr>Coming soon…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year’s priorities for improvement</dc:title>
  <dc:creator>User</dc:creator>
  <cp:lastModifiedBy>Karen</cp:lastModifiedBy>
  <cp:revision>13</cp:revision>
  <dcterms:created xsi:type="dcterms:W3CDTF">2019-08-29T19:31:38Z</dcterms:created>
  <dcterms:modified xsi:type="dcterms:W3CDTF">2020-09-27T20:16:32Z</dcterms:modified>
</cp:coreProperties>
</file>