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Dp0LSc6xuaGLh+iGQ9/DU/Wrl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F30BEE-50FA-4083-B538-64B88A114EF6}">
  <a:tblStyle styleId="{E6F30BEE-50FA-4083-B538-64B88A114EF6}"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34d54c23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34d54c23f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3"/>
          <p:cNvGrpSpPr/>
          <p:nvPr/>
        </p:nvGrpSpPr>
        <p:grpSpPr>
          <a:xfrm>
            <a:off x="0" y="-8467"/>
            <a:ext cx="12192000" cy="6866467"/>
            <a:chOff x="0" y="-8467"/>
            <a:chExt cx="12192000" cy="6866467"/>
          </a:xfrm>
        </p:grpSpPr>
        <p:cxnSp>
          <p:nvCxnSpPr>
            <p:cNvPr id="24" name="Google Shape;24;p1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1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1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953734">
                <a:alpha val="69803"/>
              </a:srgbClr>
            </a:solidFill>
            <a:ln>
              <a:noFill/>
            </a:ln>
          </p:spPr>
        </p:sp>
        <p:sp>
          <p:nvSpPr>
            <p:cNvPr id="30" name="Google Shape;30;p1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93B3D7">
                <a:alpha val="69803"/>
              </a:srgbClr>
            </a:solidFill>
            <a:ln>
              <a:noFill/>
            </a:ln>
          </p:spPr>
        </p:sp>
        <p:sp>
          <p:nvSpPr>
            <p:cNvPr id="31" name="Google Shape;31;p1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1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2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93B3D7"/>
                </a:solidFill>
                <a:latin typeface="Arial"/>
                <a:ea typeface="Arial"/>
                <a:cs typeface="Arial"/>
                <a:sym typeface="Arial"/>
              </a:rPr>
              <a:t>“</a:t>
            </a:r>
            <a:endParaRPr/>
          </a:p>
        </p:txBody>
      </p:sp>
      <p:sp>
        <p:nvSpPr>
          <p:cNvPr id="104" name="Google Shape;104;p2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93B3D7"/>
                </a:solidFill>
                <a:latin typeface="Arial"/>
                <a:ea typeface="Arial"/>
                <a:cs typeface="Arial"/>
                <a:sym typeface="Arial"/>
              </a:rPr>
              <a:t>”</a:t>
            </a:r>
            <a:endParaRPr sz="1800">
              <a:solidFill>
                <a:srgbClr val="93B3D7"/>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18" name="Google Shape;118;p2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93B3D7"/>
                </a:solidFill>
                <a:latin typeface="Arial"/>
                <a:ea typeface="Arial"/>
                <a:cs typeface="Arial"/>
                <a:sym typeface="Arial"/>
              </a:rPr>
              <a:t>“</a:t>
            </a:r>
            <a:endParaRPr/>
          </a:p>
        </p:txBody>
      </p:sp>
      <p:sp>
        <p:nvSpPr>
          <p:cNvPr id="119" name="Google Shape;119;p2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8000">
                <a:solidFill>
                  <a:srgbClr val="93B3D7"/>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7"/>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16"/>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8" name="Google Shape;58;p17"/>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5" name="Google Shape;65;p18"/>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6" name="Google Shape;66;p18"/>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7" name="Google Shape;67;p18"/>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8" name="Google Shape;68;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2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1"/>
          <p:cNvSpPr/>
          <p:nvPr>
            <p:ph idx="2" type="pic"/>
          </p:nvPr>
        </p:nvSpPr>
        <p:spPr>
          <a:xfrm>
            <a:off x="677334" y="609600"/>
            <a:ext cx="8596668" cy="3845718"/>
          </a:xfrm>
          <a:prstGeom prst="rect">
            <a:avLst/>
          </a:prstGeom>
          <a:noFill/>
          <a:ln>
            <a:noFill/>
          </a:ln>
        </p:spPr>
      </p:sp>
      <p:sp>
        <p:nvSpPr>
          <p:cNvPr id="86" name="Google Shape;86;p2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2"/>
          <p:cNvGrpSpPr/>
          <p:nvPr/>
        </p:nvGrpSpPr>
        <p:grpSpPr>
          <a:xfrm>
            <a:off x="0" y="-8467"/>
            <a:ext cx="12192000" cy="6866467"/>
            <a:chOff x="0" y="-8467"/>
            <a:chExt cx="12192000" cy="6866467"/>
          </a:xfrm>
        </p:grpSpPr>
        <p:cxnSp>
          <p:nvCxnSpPr>
            <p:cNvPr id="7" name="Google Shape;7;p1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2"/>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953734">
                <a:alpha val="69803"/>
              </a:srgbClr>
            </a:solidFill>
            <a:ln>
              <a:noFill/>
            </a:ln>
          </p:spPr>
        </p:sp>
        <p:sp>
          <p:nvSpPr>
            <p:cNvPr id="13" name="Google Shape;13;p1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93B3D7">
                <a:alpha val="69803"/>
              </a:srgbClr>
            </a:solidFill>
            <a:ln>
              <a:noFill/>
            </a:ln>
          </p:spPr>
        </p:sp>
        <p:sp>
          <p:nvSpPr>
            <p:cNvPr id="14" name="Google Shape;14;p1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2"/>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mailto:office@smsjwool.dorset.sch.uk" TargetMode="External"/><Relationship Id="rId4" Type="http://schemas.openxmlformats.org/officeDocument/2006/relationships/hyperlink" Target="mailto:s.lyndley@smsjwool.dorset.sch.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leesonhouse.com/"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my.matterport.com/show/?m=GUC1SRdQNC2" TargetMode="External"/><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1.jpg"/><Relationship Id="rId7"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4.jpg"/><Relationship Id="rId7"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142" name="Shape 142"/>
        <p:cNvGrpSpPr/>
        <p:nvPr/>
      </p:nvGrpSpPr>
      <p:grpSpPr>
        <a:xfrm>
          <a:off x="0" y="0"/>
          <a:ext cx="0" cy="0"/>
          <a:chOff x="0" y="0"/>
          <a:chExt cx="0" cy="0"/>
        </a:xfrm>
      </p:grpSpPr>
      <p:sp>
        <p:nvSpPr>
          <p:cNvPr id="143" name="Google Shape;143;p1"/>
          <p:cNvSpPr txBox="1"/>
          <p:nvPr>
            <p:ph type="ctrTitle"/>
          </p:nvPr>
        </p:nvSpPr>
        <p:spPr>
          <a:xfrm>
            <a:off x="849306" y="0"/>
            <a:ext cx="7766936" cy="164630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6600"/>
              <a:buFont typeface="Algerian"/>
              <a:buNone/>
            </a:pPr>
            <a:r>
              <a:rPr lang="en-GB" sz="6600">
                <a:latin typeface="Algerian"/>
                <a:ea typeface="Algerian"/>
                <a:cs typeface="Algerian"/>
                <a:sym typeface="Algerian"/>
              </a:rPr>
              <a:t>Leeson House</a:t>
            </a:r>
            <a:endParaRPr/>
          </a:p>
        </p:txBody>
      </p:sp>
      <p:sp>
        <p:nvSpPr>
          <p:cNvPr id="144" name="Google Shape;144;p1"/>
          <p:cNvSpPr txBox="1"/>
          <p:nvPr>
            <p:ph idx="1" type="subTitle"/>
          </p:nvPr>
        </p:nvSpPr>
        <p:spPr>
          <a:xfrm>
            <a:off x="2142067" y="1489237"/>
            <a:ext cx="776693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2240"/>
              <a:buNone/>
            </a:pPr>
            <a:r>
              <a:rPr lang="en-GB" sz="2800">
                <a:latin typeface="Algerian"/>
                <a:ea typeface="Algerian"/>
                <a:cs typeface="Algerian"/>
                <a:sym typeface="Algerian"/>
              </a:rPr>
              <a:t>17-18 March 2025</a:t>
            </a:r>
            <a:endParaRPr/>
          </a:p>
        </p:txBody>
      </p:sp>
      <p:pic>
        <p:nvPicPr>
          <p:cNvPr descr="Leeson House - Wikipedia" id="145" name="Google Shape;145;p1"/>
          <p:cNvPicPr preferRelativeResize="0"/>
          <p:nvPr/>
        </p:nvPicPr>
        <p:blipFill rotWithShape="1">
          <a:blip r:embed="rId3">
            <a:alphaModFix/>
          </a:blip>
          <a:srcRect b="0" l="0" r="0" t="0"/>
          <a:stretch/>
        </p:blipFill>
        <p:spPr>
          <a:xfrm>
            <a:off x="967753" y="1989868"/>
            <a:ext cx="5568513" cy="41710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239" name="Shape 239"/>
        <p:cNvGrpSpPr/>
        <p:nvPr/>
      </p:nvGrpSpPr>
      <p:grpSpPr>
        <a:xfrm>
          <a:off x="0" y="0"/>
          <a:ext cx="0" cy="0"/>
          <a:chOff x="0" y="0"/>
          <a:chExt cx="0" cy="0"/>
        </a:xfrm>
      </p:grpSpPr>
      <p:pic>
        <p:nvPicPr>
          <p:cNvPr id="240" name="Google Shape;240;p10"/>
          <p:cNvPicPr preferRelativeResize="0"/>
          <p:nvPr/>
        </p:nvPicPr>
        <p:blipFill rotWithShape="1">
          <a:blip r:embed="rId3">
            <a:alphaModFix/>
          </a:blip>
          <a:srcRect b="0" l="0" r="0" t="0"/>
          <a:stretch/>
        </p:blipFill>
        <p:spPr>
          <a:xfrm>
            <a:off x="102876" y="138126"/>
            <a:ext cx="5439171" cy="5812971"/>
          </a:xfrm>
          <a:prstGeom prst="rect">
            <a:avLst/>
          </a:prstGeom>
          <a:noFill/>
          <a:ln>
            <a:noFill/>
          </a:ln>
        </p:spPr>
      </p:pic>
      <p:pic>
        <p:nvPicPr>
          <p:cNvPr id="241" name="Google Shape;241;p10"/>
          <p:cNvPicPr preferRelativeResize="0"/>
          <p:nvPr/>
        </p:nvPicPr>
        <p:blipFill rotWithShape="1">
          <a:blip r:embed="rId4">
            <a:alphaModFix/>
          </a:blip>
          <a:srcRect b="0" l="0" r="0" t="0"/>
          <a:stretch/>
        </p:blipFill>
        <p:spPr>
          <a:xfrm>
            <a:off x="5542047" y="3286102"/>
            <a:ext cx="6113432" cy="1962870"/>
          </a:xfrm>
          <a:prstGeom prst="rect">
            <a:avLst/>
          </a:prstGeom>
          <a:noFill/>
          <a:ln>
            <a:noFill/>
          </a:ln>
        </p:spPr>
      </p:pic>
      <p:sp>
        <p:nvSpPr>
          <p:cNvPr id="242" name="Google Shape;242;p10"/>
          <p:cNvSpPr txBox="1"/>
          <p:nvPr/>
        </p:nvSpPr>
        <p:spPr>
          <a:xfrm>
            <a:off x="5746744" y="208336"/>
            <a:ext cx="5908800" cy="307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u="sng">
                <a:solidFill>
                  <a:schemeClr val="dk1"/>
                </a:solidFill>
                <a:latin typeface="Comic Sans MS"/>
                <a:ea typeface="Comic Sans MS"/>
                <a:cs typeface="Comic Sans MS"/>
                <a:sym typeface="Comic Sans MS"/>
              </a:rPr>
              <a:t>What to bring</a:t>
            </a:r>
            <a:endParaRPr/>
          </a:p>
          <a:p>
            <a:pPr indent="0" lvl="0" marL="0" marR="0" rtl="0" algn="l">
              <a:spcBef>
                <a:spcPts val="0"/>
              </a:spcBef>
              <a:spcAft>
                <a:spcPts val="0"/>
              </a:spcAft>
              <a:buNone/>
            </a:pPr>
            <a:r>
              <a:t/>
            </a:r>
            <a:endParaRPr sz="1800" u="sng">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800">
                <a:solidFill>
                  <a:schemeClr val="dk1"/>
                </a:solidFill>
                <a:latin typeface="Comic Sans MS"/>
                <a:ea typeface="Comic Sans MS"/>
                <a:cs typeface="Comic Sans MS"/>
                <a:sym typeface="Comic Sans MS"/>
              </a:rPr>
              <a:t>Please name EVERYTHING and do not bring any electronics. A simple watch is allowed (not one that can access the internet at all or take photos or message etc). </a:t>
            </a:r>
            <a:endParaRPr/>
          </a:p>
        </p:txBody>
      </p:sp>
      <p:sp>
        <p:nvSpPr>
          <p:cNvPr id="243" name="Google Shape;243;p10"/>
          <p:cNvSpPr txBox="1"/>
          <p:nvPr/>
        </p:nvSpPr>
        <p:spPr>
          <a:xfrm>
            <a:off x="5809860" y="5350933"/>
            <a:ext cx="611343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There is a little shop which sells small gifts. Each child may bring a maximum of £5 – please put this in a named envelope or purse/wallet. This should be handed to an adult on arrival at school. </a:t>
            </a:r>
            <a:endParaRPr/>
          </a:p>
        </p:txBody>
      </p:sp>
      <p:sp>
        <p:nvSpPr>
          <p:cNvPr id="244" name="Google Shape;244;p10"/>
          <p:cNvSpPr txBox="1"/>
          <p:nvPr/>
        </p:nvSpPr>
        <p:spPr>
          <a:xfrm>
            <a:off x="102876" y="6064212"/>
            <a:ext cx="52622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FF0000"/>
                </a:solidFill>
                <a:latin typeface="Comic Sans MS"/>
                <a:ea typeface="Comic Sans MS"/>
                <a:cs typeface="Comic Sans MS"/>
                <a:sym typeface="Comic Sans MS"/>
              </a:rPr>
              <a:t>Please ensure your child has a warm waterproof coat and comfortable waterproof footwear.</a:t>
            </a:r>
            <a:endParaRPr/>
          </a:p>
        </p:txBody>
      </p:sp>
      <p:cxnSp>
        <p:nvCxnSpPr>
          <p:cNvPr id="245" name="Google Shape;245;p10"/>
          <p:cNvCxnSpPr/>
          <p:nvPr/>
        </p:nvCxnSpPr>
        <p:spPr>
          <a:xfrm>
            <a:off x="699796" y="1604865"/>
            <a:ext cx="802433" cy="0"/>
          </a:xfrm>
          <a:prstGeom prst="straightConnector1">
            <a:avLst/>
          </a:prstGeom>
          <a:noFill/>
          <a:ln cap="rnd" cmpd="sng" w="25400">
            <a:solidFill>
              <a:schemeClr val="accent3"/>
            </a:solidFill>
            <a:prstDash val="solid"/>
            <a:round/>
            <a:headEnd len="sm" w="sm" type="none"/>
            <a:tailEnd len="sm" w="sm" type="none"/>
          </a:ln>
          <a:effectLst>
            <a:outerShdw blurRad="38100" rotWithShape="0" dir="5400000" dist="25400">
              <a:srgbClr val="000000">
                <a:alpha val="34901"/>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249" name="Shape 249"/>
        <p:cNvGrpSpPr/>
        <p:nvPr/>
      </p:nvGrpSpPr>
      <p:grpSpPr>
        <a:xfrm>
          <a:off x="0" y="0"/>
          <a:ext cx="0" cy="0"/>
          <a:chOff x="0" y="0"/>
          <a:chExt cx="0" cy="0"/>
        </a:xfrm>
      </p:grpSpPr>
      <p:sp>
        <p:nvSpPr>
          <p:cNvPr id="250" name="Google Shape;250;g334d54c23fd_0_0"/>
          <p:cNvSpPr txBox="1"/>
          <p:nvPr/>
        </p:nvSpPr>
        <p:spPr>
          <a:xfrm>
            <a:off x="339019" y="127611"/>
            <a:ext cx="5908800" cy="17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u="sng">
                <a:solidFill>
                  <a:schemeClr val="dk1"/>
                </a:solidFill>
                <a:latin typeface="Comic Sans MS"/>
                <a:ea typeface="Comic Sans MS"/>
                <a:cs typeface="Comic Sans MS"/>
                <a:sym typeface="Comic Sans MS"/>
              </a:rPr>
              <a:t>What to bring</a:t>
            </a:r>
            <a:endParaRPr/>
          </a:p>
          <a:p>
            <a:pPr indent="0" lvl="0" marL="0" marR="0" rtl="0" algn="l">
              <a:spcBef>
                <a:spcPts val="0"/>
              </a:spcBef>
              <a:spcAft>
                <a:spcPts val="0"/>
              </a:spcAft>
              <a:buNone/>
            </a:pPr>
            <a:r>
              <a:t/>
            </a:r>
            <a:endParaRPr sz="1800" u="sng">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800">
                <a:solidFill>
                  <a:schemeClr val="dk1"/>
                </a:solidFill>
                <a:latin typeface="Comic Sans MS"/>
                <a:ea typeface="Comic Sans MS"/>
                <a:cs typeface="Comic Sans MS"/>
                <a:sym typeface="Comic Sans MS"/>
              </a:rPr>
              <a:t>Please name EVERYTHING and do not bring any electronics. </a:t>
            </a:r>
            <a:endParaRPr/>
          </a:p>
        </p:txBody>
      </p:sp>
      <p:sp>
        <p:nvSpPr>
          <p:cNvPr id="251" name="Google Shape;251;g334d54c23fd_0_0"/>
          <p:cNvSpPr txBox="1"/>
          <p:nvPr/>
        </p:nvSpPr>
        <p:spPr>
          <a:xfrm>
            <a:off x="5809860" y="5350933"/>
            <a:ext cx="61134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252" name="Google Shape;252;g334d54c23fd_0_0"/>
          <p:cNvSpPr txBox="1"/>
          <p:nvPr/>
        </p:nvSpPr>
        <p:spPr>
          <a:xfrm>
            <a:off x="467999" y="2345400"/>
            <a:ext cx="10154700" cy="201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500">
                <a:solidFill>
                  <a:srgbClr val="351C75"/>
                </a:solidFill>
                <a:latin typeface="Comic Sans MS"/>
                <a:ea typeface="Comic Sans MS"/>
                <a:cs typeface="Comic Sans MS"/>
                <a:sym typeface="Comic Sans MS"/>
              </a:rPr>
              <a:t>Your child may wish to bring a book, paper and pencils, or small games for the coach journey and for if there is any free time in their rooms at Leeson House. </a:t>
            </a:r>
            <a:endParaRPr sz="2500">
              <a:solidFill>
                <a:srgbClr val="351C75"/>
              </a:solidFill>
              <a:latin typeface="Comic Sans MS"/>
              <a:ea typeface="Comic Sans MS"/>
              <a:cs typeface="Comic Sans MS"/>
              <a:sym typeface="Comic Sans MS"/>
            </a:endParaRPr>
          </a:p>
          <a:p>
            <a:pPr indent="0" lvl="0" marL="0" marR="0" rtl="0" algn="l">
              <a:spcBef>
                <a:spcPts val="0"/>
              </a:spcBef>
              <a:spcAft>
                <a:spcPts val="0"/>
              </a:spcAft>
              <a:buNone/>
            </a:pPr>
            <a:r>
              <a:rPr lang="en-GB" sz="2500">
                <a:solidFill>
                  <a:srgbClr val="351C75"/>
                </a:solidFill>
                <a:latin typeface="Comic Sans MS"/>
                <a:ea typeface="Comic Sans MS"/>
                <a:cs typeface="Comic Sans MS"/>
                <a:sym typeface="Comic Sans MS"/>
              </a:rPr>
              <a:t>Anything they bring should be named and is their own responsibility. </a:t>
            </a:r>
            <a:endParaRPr sz="2500">
              <a:solidFill>
                <a:srgbClr val="351C75"/>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256" name="Shape 256"/>
        <p:cNvGrpSpPr/>
        <p:nvPr/>
      </p:nvGrpSpPr>
      <p:grpSpPr>
        <a:xfrm>
          <a:off x="0" y="0"/>
          <a:ext cx="0" cy="0"/>
          <a:chOff x="0" y="0"/>
          <a:chExt cx="0" cy="0"/>
        </a:xfrm>
      </p:grpSpPr>
      <p:sp>
        <p:nvSpPr>
          <p:cNvPr id="257" name="Google Shape;257;p11"/>
          <p:cNvSpPr txBox="1"/>
          <p:nvPr/>
        </p:nvSpPr>
        <p:spPr>
          <a:xfrm>
            <a:off x="662473" y="317241"/>
            <a:ext cx="9252000" cy="5387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dk1"/>
                </a:solidFill>
                <a:latin typeface="Comic Sans MS"/>
                <a:ea typeface="Comic Sans MS"/>
                <a:cs typeface="Comic Sans MS"/>
                <a:sym typeface="Comic Sans MS"/>
              </a:rPr>
              <a:t>Any questions? </a:t>
            </a:r>
            <a:endParaRPr/>
          </a:p>
          <a:p>
            <a:pPr indent="0" lvl="0" marL="0" marR="0" rtl="0" algn="l">
              <a:spcBef>
                <a:spcPts val="0"/>
              </a:spcBef>
              <a:spcAft>
                <a:spcPts val="0"/>
              </a:spcAft>
              <a:buNone/>
            </a:pPr>
            <a:r>
              <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800">
                <a:solidFill>
                  <a:schemeClr val="dk1"/>
                </a:solidFill>
                <a:latin typeface="Comic Sans MS"/>
                <a:ea typeface="Comic Sans MS"/>
                <a:cs typeface="Comic Sans MS"/>
                <a:sym typeface="Comic Sans MS"/>
              </a:rPr>
              <a:t>If you think of anything later, please feel free to email us.</a:t>
            </a:r>
            <a:endParaRPr/>
          </a:p>
          <a:p>
            <a:pPr indent="0" lvl="0" marL="0" marR="0" rtl="0" algn="l">
              <a:spcBef>
                <a:spcPts val="0"/>
              </a:spcBef>
              <a:spcAft>
                <a:spcPts val="0"/>
              </a:spcAft>
              <a:buNone/>
            </a:pPr>
            <a:r>
              <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3600" u="sng">
                <a:solidFill>
                  <a:schemeClr val="dk1"/>
                </a:solidFill>
                <a:latin typeface="Comic Sans MS"/>
                <a:ea typeface="Comic Sans MS"/>
                <a:cs typeface="Comic Sans MS"/>
                <a:sym typeface="Comic Sans MS"/>
                <a:hlinkClick r:id="rId3">
                  <a:extLst>
                    <a:ext uri="{A12FA001-AC4F-418D-AE19-62706E023703}">
                      <ahyp:hlinkClr val="tx"/>
                    </a:ext>
                  </a:extLst>
                </a:hlinkClick>
              </a:rPr>
              <a:t>office@smsjwool.dorset.sch.uk</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3600" u="sng">
                <a:solidFill>
                  <a:schemeClr val="dk1"/>
                </a:solidFill>
                <a:latin typeface="Comic Sans MS"/>
                <a:ea typeface="Comic Sans MS"/>
                <a:cs typeface="Comic Sans MS"/>
                <a:sym typeface="Comic Sans MS"/>
                <a:hlinkClick r:id="rId4">
                  <a:extLst>
                    <a:ext uri="{A12FA001-AC4F-418D-AE19-62706E023703}">
                      <ahyp:hlinkClr val="tx"/>
                    </a:ext>
                  </a:extLst>
                </a:hlinkClick>
              </a:rPr>
              <a:t>s.lyndley@smsjwool.dorset.sch.uk</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3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3600">
              <a:solidFill>
                <a:schemeClr val="dk1"/>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149" name="Shape 149"/>
        <p:cNvGrpSpPr/>
        <p:nvPr/>
      </p:nvGrpSpPr>
      <p:grpSpPr>
        <a:xfrm>
          <a:off x="0" y="0"/>
          <a:ext cx="0" cy="0"/>
          <a:chOff x="0" y="0"/>
          <a:chExt cx="0" cy="0"/>
        </a:xfrm>
      </p:grpSpPr>
      <p:sp>
        <p:nvSpPr>
          <p:cNvPr id="150" name="Google Shape;150;p2"/>
          <p:cNvSpPr txBox="1"/>
          <p:nvPr/>
        </p:nvSpPr>
        <p:spPr>
          <a:xfrm>
            <a:off x="755779" y="83976"/>
            <a:ext cx="10123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200" u="sng" cap="none" strike="noStrike">
                <a:solidFill>
                  <a:schemeClr val="dk1"/>
                </a:solidFill>
                <a:latin typeface="Algerian"/>
                <a:ea typeface="Algerian"/>
                <a:cs typeface="Algerian"/>
                <a:sym typeface="Algerian"/>
              </a:rPr>
              <a:t>Leeson House – main details</a:t>
            </a:r>
            <a:endParaRPr/>
          </a:p>
        </p:txBody>
      </p:sp>
      <p:sp>
        <p:nvSpPr>
          <p:cNvPr id="151" name="Google Shape;151;p2"/>
          <p:cNvSpPr txBox="1"/>
          <p:nvPr/>
        </p:nvSpPr>
        <p:spPr>
          <a:xfrm>
            <a:off x="298581" y="787770"/>
            <a:ext cx="11728500" cy="5900400"/>
          </a:xfrm>
          <a:prstGeom prst="rect">
            <a:avLst/>
          </a:prstGeom>
          <a:noFill/>
          <a:ln>
            <a:noFill/>
          </a:ln>
        </p:spPr>
        <p:txBody>
          <a:bodyPr anchorCtr="0" anchor="t" bIns="45700" lIns="91425" spcFirstLastPara="1" rIns="91425" wrap="square" tIns="45700">
            <a:spAutoFit/>
          </a:bodyPr>
          <a:lstStyle/>
          <a:p>
            <a:pPr indent="-133350" lvl="0" marL="0" marR="0" rtl="0" algn="l">
              <a:spcBef>
                <a:spcPts val="0"/>
              </a:spcBef>
              <a:spcAft>
                <a:spcPts val="0"/>
              </a:spcAft>
              <a:buClr>
                <a:srgbClr val="000000"/>
              </a:buClr>
              <a:buSzPts val="2100"/>
              <a:buFont typeface="Arial"/>
              <a:buChar char="•"/>
            </a:pPr>
            <a:r>
              <a:rPr b="0" i="0" lang="en-GB" sz="2100" u="none" strike="noStrike">
                <a:solidFill>
                  <a:srgbClr val="000000"/>
                </a:solidFill>
                <a:latin typeface="Comic Sans MS"/>
                <a:ea typeface="Comic Sans MS"/>
                <a:cs typeface="Comic Sans MS"/>
                <a:sym typeface="Comic Sans MS"/>
              </a:rPr>
              <a:t>Leave school at 9.30 am on Monday 17th</a:t>
            </a:r>
            <a:endParaRPr/>
          </a:p>
          <a:p>
            <a:pPr indent="-133350" lvl="0" marL="0" marR="0" rtl="0" algn="l">
              <a:spcBef>
                <a:spcPts val="1000"/>
              </a:spcBef>
              <a:spcAft>
                <a:spcPts val="0"/>
              </a:spcAft>
              <a:buClr>
                <a:srgbClr val="000000"/>
              </a:buClr>
              <a:buSzPts val="2100"/>
              <a:buFont typeface="Arial"/>
              <a:buChar char="•"/>
            </a:pPr>
            <a:r>
              <a:rPr b="0" i="0" lang="en-GB" sz="2100" u="none" strike="noStrike">
                <a:solidFill>
                  <a:srgbClr val="000000"/>
                </a:solidFill>
                <a:latin typeface="Comic Sans MS"/>
                <a:ea typeface="Comic Sans MS"/>
                <a:cs typeface="Comic Sans MS"/>
                <a:sym typeface="Comic Sans MS"/>
              </a:rPr>
              <a:t>Come to school in own clothes, with bags (children have to be able to carry their own bags). </a:t>
            </a:r>
            <a:endParaRPr b="0" i="0" sz="2100" u="none" strike="noStrike">
              <a:solidFill>
                <a:srgbClr val="000000"/>
              </a:solidFill>
              <a:latin typeface="Arial"/>
              <a:ea typeface="Arial"/>
              <a:cs typeface="Arial"/>
              <a:sym typeface="Arial"/>
            </a:endParaRPr>
          </a:p>
          <a:p>
            <a:pPr indent="-133350" lvl="0" marL="0" marR="0" rtl="0" algn="l">
              <a:spcBef>
                <a:spcPts val="1000"/>
              </a:spcBef>
              <a:spcAft>
                <a:spcPts val="0"/>
              </a:spcAft>
              <a:buClr>
                <a:srgbClr val="000000"/>
              </a:buClr>
              <a:buSzPts val="2100"/>
              <a:buFont typeface="Arial"/>
              <a:buChar char="•"/>
            </a:pPr>
            <a:r>
              <a:rPr b="0" i="0" lang="en-GB" sz="2100" u="none" strike="noStrike">
                <a:solidFill>
                  <a:srgbClr val="000000"/>
                </a:solidFill>
                <a:latin typeface="Comic Sans MS"/>
                <a:ea typeface="Comic Sans MS"/>
                <a:cs typeface="Comic Sans MS"/>
                <a:sym typeface="Comic Sans MS"/>
              </a:rPr>
              <a:t>First day packed lunch provided by home/school (if paid for a hot meal).</a:t>
            </a:r>
            <a:endParaRPr b="0" i="0" sz="2100" u="none" strike="noStrike">
              <a:solidFill>
                <a:srgbClr val="000000"/>
              </a:solidFill>
              <a:latin typeface="Arial"/>
              <a:ea typeface="Arial"/>
              <a:cs typeface="Arial"/>
              <a:sym typeface="Arial"/>
            </a:endParaRPr>
          </a:p>
          <a:p>
            <a:pPr indent="-133350" lvl="0" marL="0" marR="0" rtl="0" algn="l">
              <a:spcBef>
                <a:spcPts val="1000"/>
              </a:spcBef>
              <a:spcAft>
                <a:spcPts val="0"/>
              </a:spcAft>
              <a:buClr>
                <a:srgbClr val="000000"/>
              </a:buClr>
              <a:buSzPts val="2100"/>
              <a:buFont typeface="Arial"/>
              <a:buChar char="•"/>
            </a:pPr>
            <a:r>
              <a:rPr b="0" i="0" lang="en-GB" sz="2100" u="none" strike="noStrike">
                <a:solidFill>
                  <a:srgbClr val="000000"/>
                </a:solidFill>
                <a:latin typeface="Comic Sans MS"/>
                <a:ea typeface="Comic Sans MS"/>
                <a:cs typeface="Comic Sans MS"/>
                <a:sym typeface="Comic Sans MS"/>
              </a:rPr>
              <a:t>Return to school Tuesday 18</a:t>
            </a:r>
            <a:r>
              <a:rPr b="0" baseline="30000" i="0" lang="en-GB" sz="2100" u="none" strike="noStrike">
                <a:solidFill>
                  <a:srgbClr val="000000"/>
                </a:solidFill>
                <a:latin typeface="Comic Sans MS"/>
                <a:ea typeface="Comic Sans MS"/>
                <a:cs typeface="Comic Sans MS"/>
                <a:sym typeface="Comic Sans MS"/>
              </a:rPr>
              <a:t>th</a:t>
            </a:r>
            <a:r>
              <a:rPr b="0" i="0" lang="en-GB" sz="2100" u="none" strike="noStrike">
                <a:solidFill>
                  <a:srgbClr val="000000"/>
                </a:solidFill>
                <a:latin typeface="Comic Sans MS"/>
                <a:ea typeface="Comic Sans MS"/>
                <a:cs typeface="Comic Sans MS"/>
                <a:sym typeface="Comic Sans MS"/>
              </a:rPr>
              <a:t> for about 2.15pm. You may collect your child then. Normal pick-up time is of course fine if early pick up is not possible for you. </a:t>
            </a:r>
            <a:endParaRPr b="0" i="0" sz="2100" u="none" strike="noStrike">
              <a:solidFill>
                <a:srgbClr val="000000"/>
              </a:solidFill>
              <a:latin typeface="Arial"/>
              <a:ea typeface="Arial"/>
              <a:cs typeface="Arial"/>
              <a:sym typeface="Arial"/>
            </a:endParaRPr>
          </a:p>
          <a:p>
            <a:pPr indent="-133350" lvl="0" marL="0" marR="0" rtl="0" algn="l">
              <a:spcBef>
                <a:spcPts val="1000"/>
              </a:spcBef>
              <a:spcAft>
                <a:spcPts val="0"/>
              </a:spcAft>
              <a:buClr>
                <a:srgbClr val="000000"/>
              </a:buClr>
              <a:buSzPts val="2100"/>
              <a:buFont typeface="Arial"/>
              <a:buChar char="•"/>
            </a:pPr>
            <a:r>
              <a:rPr b="0" i="0" lang="en-GB" sz="2100" u="none" strike="noStrike">
                <a:solidFill>
                  <a:srgbClr val="000000"/>
                </a:solidFill>
                <a:latin typeface="Comic Sans MS"/>
                <a:ea typeface="Comic Sans MS"/>
                <a:cs typeface="Comic Sans MS"/>
                <a:sym typeface="Comic Sans MS"/>
              </a:rPr>
              <a:t>Please ensure your emergency contact details are up to date with school. </a:t>
            </a:r>
            <a:endParaRPr sz="2100">
              <a:latin typeface="Comic Sans MS"/>
              <a:ea typeface="Comic Sans MS"/>
              <a:cs typeface="Comic Sans MS"/>
              <a:sym typeface="Comic Sans MS"/>
            </a:endParaRPr>
          </a:p>
          <a:p>
            <a:pPr indent="-133350" lvl="0" marL="0" marR="0" rtl="0" algn="l">
              <a:spcBef>
                <a:spcPts val="1000"/>
              </a:spcBef>
              <a:spcAft>
                <a:spcPts val="0"/>
              </a:spcAft>
              <a:buClr>
                <a:srgbClr val="000000"/>
              </a:buClr>
              <a:buSzPts val="2100"/>
              <a:buFont typeface="Arial"/>
              <a:buChar char="•"/>
            </a:pPr>
            <a:r>
              <a:rPr b="0" i="0" lang="en-GB" sz="2100" u="none" strike="noStrike">
                <a:solidFill>
                  <a:srgbClr val="000000"/>
                </a:solidFill>
                <a:latin typeface="Comic Sans MS"/>
                <a:ea typeface="Comic Sans MS"/>
                <a:cs typeface="Comic Sans MS"/>
                <a:sym typeface="Comic Sans MS"/>
              </a:rPr>
              <a:t>All medicines</a:t>
            </a:r>
            <a:r>
              <a:rPr lang="en-GB" sz="2100">
                <a:solidFill>
                  <a:srgbClr val="000000"/>
                </a:solidFill>
                <a:latin typeface="Comic Sans MS"/>
                <a:ea typeface="Comic Sans MS"/>
                <a:cs typeface="Comic Sans MS"/>
                <a:sym typeface="Comic Sans MS"/>
              </a:rPr>
              <a:t> </a:t>
            </a:r>
            <a:r>
              <a:rPr b="0" i="0" lang="en-GB" sz="2100" u="none" strike="noStrike">
                <a:solidFill>
                  <a:srgbClr val="000000"/>
                </a:solidFill>
                <a:latin typeface="Comic Sans MS"/>
                <a:ea typeface="Comic Sans MS"/>
                <a:cs typeface="Comic Sans MS"/>
                <a:sym typeface="Comic Sans MS"/>
              </a:rPr>
              <a:t>and money to be given to staff before departure – clearly named.</a:t>
            </a:r>
            <a:endParaRPr/>
          </a:p>
          <a:p>
            <a:pPr indent="-133350" lvl="0" marL="0" marR="0" rtl="0" algn="l">
              <a:spcBef>
                <a:spcPts val="1000"/>
              </a:spcBef>
              <a:spcAft>
                <a:spcPts val="0"/>
              </a:spcAft>
              <a:buClr>
                <a:srgbClr val="000000"/>
              </a:buClr>
              <a:buSzPts val="2100"/>
              <a:buFont typeface="Arial"/>
              <a:buChar char="•"/>
            </a:pPr>
            <a:r>
              <a:rPr lang="en-GB" sz="2100">
                <a:solidFill>
                  <a:srgbClr val="000000"/>
                </a:solidFill>
                <a:latin typeface="Comic Sans MS"/>
                <a:ea typeface="Comic Sans MS"/>
                <a:cs typeface="Comic Sans MS"/>
                <a:sym typeface="Comic Sans MS"/>
              </a:rPr>
              <a:t>Any medications should be accompanied with a signed permission form including timings and dosages. We are unable to administer medicines without this. </a:t>
            </a:r>
            <a:endParaRPr b="0" i="0" sz="2100" u="none" strike="noStrike">
              <a:solidFill>
                <a:srgbClr val="000000"/>
              </a:solidFill>
              <a:latin typeface="Arial"/>
              <a:ea typeface="Arial"/>
              <a:cs typeface="Arial"/>
              <a:sym typeface="Arial"/>
            </a:endParaRPr>
          </a:p>
          <a:p>
            <a:pPr indent="-133350" lvl="0" marL="0" marR="0" rtl="0" algn="l">
              <a:spcBef>
                <a:spcPts val="1000"/>
              </a:spcBef>
              <a:spcAft>
                <a:spcPts val="0"/>
              </a:spcAft>
              <a:buClr>
                <a:srgbClr val="000000"/>
              </a:buClr>
              <a:buSzPts val="2100"/>
              <a:buFont typeface="Arial"/>
              <a:buChar char="•"/>
            </a:pPr>
            <a:r>
              <a:rPr b="0" i="0" lang="en-GB" sz="2100" u="none" strike="noStrike">
                <a:solidFill>
                  <a:srgbClr val="000000"/>
                </a:solidFill>
                <a:latin typeface="Comic Sans MS"/>
                <a:ea typeface="Comic Sans MS"/>
                <a:cs typeface="Comic Sans MS"/>
                <a:sym typeface="Comic Sans MS"/>
              </a:rPr>
              <a:t>Emergency contact details are the school office.</a:t>
            </a:r>
            <a:endParaRPr/>
          </a:p>
          <a:p>
            <a:pPr indent="-133350" lvl="0" marL="0" marR="0" rtl="0" algn="l">
              <a:spcBef>
                <a:spcPts val="1000"/>
              </a:spcBef>
              <a:spcAft>
                <a:spcPts val="0"/>
              </a:spcAft>
              <a:buClr>
                <a:srgbClr val="000000"/>
              </a:buClr>
              <a:buSzPts val="2100"/>
              <a:buFont typeface="Arial"/>
              <a:buChar char="•"/>
            </a:pPr>
            <a:r>
              <a:rPr lang="en-GB" sz="2100">
                <a:solidFill>
                  <a:srgbClr val="000000"/>
                </a:solidFill>
                <a:latin typeface="Comic Sans MS"/>
                <a:ea typeface="Comic Sans MS"/>
                <a:cs typeface="Comic Sans MS"/>
                <a:sym typeface="Comic Sans MS"/>
              </a:rPr>
              <a:t>There will be one other school there – another year 5 group. </a:t>
            </a:r>
            <a:endParaRPr sz="2100">
              <a:solidFill>
                <a:srgbClr val="000000"/>
              </a:solidFill>
              <a:latin typeface="Comic Sans MS"/>
              <a:ea typeface="Comic Sans MS"/>
              <a:cs typeface="Comic Sans MS"/>
              <a:sym typeface="Comic Sans MS"/>
            </a:endParaRPr>
          </a:p>
          <a:p>
            <a:pPr indent="-133350" lvl="0" marL="0" marR="0" rtl="0" algn="l">
              <a:spcBef>
                <a:spcPts val="1000"/>
              </a:spcBef>
              <a:spcAft>
                <a:spcPts val="0"/>
              </a:spcAft>
              <a:buClr>
                <a:srgbClr val="000000"/>
              </a:buClr>
              <a:buSzPts val="2100"/>
              <a:buFont typeface="Arial"/>
              <a:buChar char="•"/>
            </a:pPr>
            <a:r>
              <a:rPr b="0" i="0" lang="en-GB" sz="2100" u="none" strike="noStrike">
                <a:solidFill>
                  <a:srgbClr val="000000"/>
                </a:solidFill>
                <a:latin typeface="Comic Sans MS"/>
                <a:ea typeface="Comic Sans MS"/>
                <a:cs typeface="Comic Sans MS"/>
                <a:sym typeface="Comic Sans MS"/>
              </a:rPr>
              <a:t>Staff going: Miss Lyndley, Mrs Romano and Mrs Pattinson-Smith</a:t>
            </a:r>
            <a:endParaRPr b="0" i="0" sz="2100" u="none" strike="noStrike">
              <a:solidFill>
                <a:srgbClr val="000000"/>
              </a:solidFill>
              <a:latin typeface="Comic Sans MS"/>
              <a:ea typeface="Comic Sans MS"/>
              <a:cs typeface="Comic Sans MS"/>
              <a:sym typeface="Comic Sans MS"/>
            </a:endParaRPr>
          </a:p>
          <a:p>
            <a:pPr indent="-133350" lvl="0" marL="0" marR="0" rtl="0" algn="l">
              <a:spcBef>
                <a:spcPts val="1000"/>
              </a:spcBef>
              <a:spcAft>
                <a:spcPts val="0"/>
              </a:spcAft>
              <a:buSzPts val="2100"/>
              <a:buFont typeface="Comic Sans MS"/>
              <a:buChar char="•"/>
            </a:pPr>
            <a:r>
              <a:rPr lang="en-GB" sz="2100">
                <a:latin typeface="Comic Sans MS"/>
                <a:ea typeface="Comic Sans MS"/>
                <a:cs typeface="Comic Sans MS"/>
                <a:sym typeface="Comic Sans MS"/>
              </a:rPr>
              <a:t>Anything the children bring is their own responsibility. They are not allowed to bring any electronic devices.</a:t>
            </a:r>
            <a:endParaRPr sz="210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155" name="Shape 155"/>
        <p:cNvGrpSpPr/>
        <p:nvPr/>
      </p:nvGrpSpPr>
      <p:grpSpPr>
        <a:xfrm>
          <a:off x="0" y="0"/>
          <a:ext cx="0" cy="0"/>
          <a:chOff x="0" y="0"/>
          <a:chExt cx="0" cy="0"/>
        </a:xfrm>
      </p:grpSpPr>
      <p:sp>
        <p:nvSpPr>
          <p:cNvPr id="156" name="Google Shape;156;p3"/>
          <p:cNvSpPr txBox="1"/>
          <p:nvPr/>
        </p:nvSpPr>
        <p:spPr>
          <a:xfrm>
            <a:off x="541174" y="195943"/>
            <a:ext cx="11308703"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Main details continued - Food</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On the first day a packed lunch should be provided from home (no fizzy drinks, energy drinks, caffeine or sweets), or from school if your child has ordered a hot dinner. </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Dinner in the evening will be at 5.30 in the dining hall. Each school is designated its own area of the dining hall. Any allergies will be taken into account. We sent a list of allergies to Leeson so they have that information. </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Breakfast will be at 8.15 and eaten in the dining room. </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Packed lunch will be collected from the main hall where there is also somewhere for the children to fill their water bottles.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160" name="Shape 160"/>
        <p:cNvGrpSpPr/>
        <p:nvPr/>
      </p:nvGrpSpPr>
      <p:grpSpPr>
        <a:xfrm>
          <a:off x="0" y="0"/>
          <a:ext cx="0" cy="0"/>
          <a:chOff x="0" y="0"/>
          <a:chExt cx="0" cy="0"/>
        </a:xfrm>
      </p:grpSpPr>
      <p:sp>
        <p:nvSpPr>
          <p:cNvPr id="161" name="Google Shape;161;p4"/>
          <p:cNvSpPr txBox="1"/>
          <p:nvPr/>
        </p:nvSpPr>
        <p:spPr>
          <a:xfrm>
            <a:off x="233276" y="317250"/>
            <a:ext cx="11374200" cy="390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omic Sans MS"/>
                <a:ea typeface="Comic Sans MS"/>
                <a:cs typeface="Comic Sans MS"/>
                <a:sym typeface="Comic Sans MS"/>
              </a:rPr>
              <a:t>Location</a:t>
            </a:r>
            <a:endParaRPr/>
          </a:p>
          <a:p>
            <a:pPr indent="0" lvl="0" marL="0" marR="0" rtl="0" algn="l">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Leeson House is a field studies centre in the village of Langton Matravers, near Swanage.</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We will travel there and back in Leeson House mini buses. It is about 25-30 minutes from school. </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u="sng">
                <a:solidFill>
                  <a:schemeClr val="dk1"/>
                </a:solidFill>
                <a:latin typeface="Comic Sans MS"/>
                <a:ea typeface="Comic Sans MS"/>
                <a:cs typeface="Comic Sans MS"/>
                <a:sym typeface="Comic Sans MS"/>
                <a:hlinkClick r:id="rId3">
                  <a:extLst>
                    <a:ext uri="{A12FA001-AC4F-418D-AE19-62706E023703}">
                      <ahyp:hlinkClr val="tx"/>
                    </a:ext>
                  </a:extLst>
                </a:hlinkClick>
              </a:rPr>
              <a:t>https://leesonhouse.com</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p:txBody>
      </p:sp>
      <p:pic>
        <p:nvPicPr>
          <p:cNvPr id="162" name="Google Shape;162;p4"/>
          <p:cNvPicPr preferRelativeResize="0"/>
          <p:nvPr/>
        </p:nvPicPr>
        <p:blipFill rotWithShape="1">
          <a:blip r:embed="rId4">
            <a:alphaModFix/>
          </a:blip>
          <a:srcRect b="0" l="0" r="0" t="0"/>
          <a:stretch/>
        </p:blipFill>
        <p:spPr>
          <a:xfrm>
            <a:off x="4198775" y="2763445"/>
            <a:ext cx="6214188" cy="38552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166" name="Shape 166"/>
        <p:cNvGrpSpPr/>
        <p:nvPr/>
      </p:nvGrpSpPr>
      <p:grpSpPr>
        <a:xfrm>
          <a:off x="0" y="0"/>
          <a:ext cx="0" cy="0"/>
          <a:chOff x="0" y="0"/>
          <a:chExt cx="0" cy="0"/>
        </a:xfrm>
      </p:grpSpPr>
      <p:sp>
        <p:nvSpPr>
          <p:cNvPr id="167" name="Google Shape;167;p5"/>
          <p:cNvSpPr txBox="1"/>
          <p:nvPr/>
        </p:nvSpPr>
        <p:spPr>
          <a:xfrm>
            <a:off x="419878" y="186612"/>
            <a:ext cx="71659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Trebuchet MS"/>
                <a:ea typeface="Trebuchet MS"/>
                <a:cs typeface="Trebuchet MS"/>
                <a:sym typeface="Trebuchet MS"/>
              </a:rPr>
              <a:t>Virtual tour: </a:t>
            </a:r>
            <a:r>
              <a:rPr lang="en-GB" sz="1800" u="sng">
                <a:solidFill>
                  <a:schemeClr val="dk1"/>
                </a:solidFill>
                <a:latin typeface="Trebuchet MS"/>
                <a:ea typeface="Trebuchet MS"/>
                <a:cs typeface="Trebuchet MS"/>
                <a:sym typeface="Trebuchet MS"/>
                <a:hlinkClick r:id="rId3">
                  <a:extLst>
                    <a:ext uri="{A12FA001-AC4F-418D-AE19-62706E023703}">
                      <ahyp:hlinkClr val="tx"/>
                    </a:ext>
                  </a:extLst>
                </a:hlinkClick>
              </a:rPr>
              <a:t>https://my.matterport.com/show/?m=GUC1SRdQNC2</a:t>
            </a:r>
            <a:endParaRPr sz="1800">
              <a:solidFill>
                <a:schemeClr val="dk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dk1"/>
              </a:solidFill>
              <a:latin typeface="Trebuchet MS"/>
              <a:ea typeface="Trebuchet MS"/>
              <a:cs typeface="Trebuchet MS"/>
              <a:sym typeface="Trebuchet MS"/>
            </a:endParaRPr>
          </a:p>
        </p:txBody>
      </p:sp>
      <p:pic>
        <p:nvPicPr>
          <p:cNvPr id="168" name="Google Shape;168;p5"/>
          <p:cNvPicPr preferRelativeResize="0"/>
          <p:nvPr/>
        </p:nvPicPr>
        <p:blipFill rotWithShape="1">
          <a:blip r:embed="rId4">
            <a:alphaModFix/>
          </a:blip>
          <a:srcRect b="0" l="0" r="0" t="0"/>
          <a:stretch/>
        </p:blipFill>
        <p:spPr>
          <a:xfrm>
            <a:off x="353250" y="818947"/>
            <a:ext cx="4424024" cy="3077106"/>
          </a:xfrm>
          <a:prstGeom prst="rect">
            <a:avLst/>
          </a:prstGeom>
          <a:noFill/>
          <a:ln>
            <a:noFill/>
          </a:ln>
        </p:spPr>
      </p:pic>
      <p:sp>
        <p:nvSpPr>
          <p:cNvPr id="169" name="Google Shape;169;p5"/>
          <p:cNvSpPr/>
          <p:nvPr/>
        </p:nvSpPr>
        <p:spPr>
          <a:xfrm>
            <a:off x="2211356" y="1948395"/>
            <a:ext cx="223934" cy="307910"/>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0" name="Google Shape;170;p5"/>
          <p:cNvSpPr/>
          <p:nvPr/>
        </p:nvSpPr>
        <p:spPr>
          <a:xfrm>
            <a:off x="2631016" y="2121709"/>
            <a:ext cx="382555" cy="214604"/>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171" name="Google Shape;171;p5"/>
          <p:cNvPicPr preferRelativeResize="0"/>
          <p:nvPr/>
        </p:nvPicPr>
        <p:blipFill rotWithShape="1">
          <a:blip r:embed="rId5">
            <a:alphaModFix/>
          </a:blip>
          <a:srcRect b="0" l="0" r="0" t="0"/>
          <a:stretch/>
        </p:blipFill>
        <p:spPr>
          <a:xfrm>
            <a:off x="7207342" y="536066"/>
            <a:ext cx="4820801" cy="3295231"/>
          </a:xfrm>
          <a:prstGeom prst="rect">
            <a:avLst/>
          </a:prstGeom>
          <a:noFill/>
          <a:ln>
            <a:noFill/>
          </a:ln>
        </p:spPr>
      </p:pic>
      <p:sp>
        <p:nvSpPr>
          <p:cNvPr id="172" name="Google Shape;172;p5"/>
          <p:cNvSpPr/>
          <p:nvPr/>
        </p:nvSpPr>
        <p:spPr>
          <a:xfrm>
            <a:off x="10006611" y="1272073"/>
            <a:ext cx="223934" cy="307910"/>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3" name="Google Shape;173;p5"/>
          <p:cNvSpPr/>
          <p:nvPr/>
        </p:nvSpPr>
        <p:spPr>
          <a:xfrm>
            <a:off x="9644744" y="1118118"/>
            <a:ext cx="223934" cy="307910"/>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174" name="Google Shape;174;p5"/>
          <p:cNvPicPr preferRelativeResize="0"/>
          <p:nvPr/>
        </p:nvPicPr>
        <p:blipFill rotWithShape="1">
          <a:blip r:embed="rId6">
            <a:alphaModFix/>
          </a:blip>
          <a:srcRect b="0" l="0" r="0" t="0"/>
          <a:stretch/>
        </p:blipFill>
        <p:spPr>
          <a:xfrm>
            <a:off x="501364" y="3839683"/>
            <a:ext cx="4929052" cy="2741034"/>
          </a:xfrm>
          <a:prstGeom prst="rect">
            <a:avLst/>
          </a:prstGeom>
          <a:noFill/>
          <a:ln>
            <a:noFill/>
          </a:ln>
        </p:spPr>
      </p:pic>
      <p:sp>
        <p:nvSpPr>
          <p:cNvPr id="175" name="Google Shape;175;p5"/>
          <p:cNvSpPr/>
          <p:nvPr/>
        </p:nvSpPr>
        <p:spPr>
          <a:xfrm>
            <a:off x="587831" y="5714035"/>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6" name="Google Shape;176;p5"/>
          <p:cNvSpPr/>
          <p:nvPr/>
        </p:nvSpPr>
        <p:spPr>
          <a:xfrm>
            <a:off x="1654631" y="5268330"/>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7" name="Google Shape;177;p5"/>
          <p:cNvSpPr/>
          <p:nvPr/>
        </p:nvSpPr>
        <p:spPr>
          <a:xfrm>
            <a:off x="1934547" y="5154414"/>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8" name="Google Shape;178;p5"/>
          <p:cNvSpPr/>
          <p:nvPr/>
        </p:nvSpPr>
        <p:spPr>
          <a:xfrm>
            <a:off x="2220032" y="4913367"/>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79" name="Google Shape;179;p5"/>
          <p:cNvSpPr/>
          <p:nvPr/>
        </p:nvSpPr>
        <p:spPr>
          <a:xfrm>
            <a:off x="3405057" y="4859337"/>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0" name="Google Shape;180;p5"/>
          <p:cNvSpPr/>
          <p:nvPr/>
        </p:nvSpPr>
        <p:spPr>
          <a:xfrm>
            <a:off x="4712278" y="4975390"/>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1" name="Google Shape;181;p5"/>
          <p:cNvSpPr/>
          <p:nvPr/>
        </p:nvSpPr>
        <p:spPr>
          <a:xfrm>
            <a:off x="4272839" y="4829397"/>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2" name="Google Shape;182;p5"/>
          <p:cNvSpPr/>
          <p:nvPr/>
        </p:nvSpPr>
        <p:spPr>
          <a:xfrm>
            <a:off x="3736920" y="4642535"/>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183" name="Google Shape;183;p5"/>
          <p:cNvPicPr preferRelativeResize="0"/>
          <p:nvPr/>
        </p:nvPicPr>
        <p:blipFill rotWithShape="1">
          <a:blip r:embed="rId7">
            <a:alphaModFix/>
          </a:blip>
          <a:srcRect b="0" l="0" r="0" t="0"/>
          <a:stretch/>
        </p:blipFill>
        <p:spPr>
          <a:xfrm>
            <a:off x="5578530" y="3028013"/>
            <a:ext cx="4801651" cy="3552704"/>
          </a:xfrm>
          <a:prstGeom prst="rect">
            <a:avLst/>
          </a:prstGeom>
          <a:noFill/>
          <a:ln>
            <a:noFill/>
          </a:ln>
        </p:spPr>
      </p:pic>
      <p:sp>
        <p:nvSpPr>
          <p:cNvPr id="184" name="Google Shape;184;p5"/>
          <p:cNvSpPr/>
          <p:nvPr/>
        </p:nvSpPr>
        <p:spPr>
          <a:xfrm>
            <a:off x="6343612" y="3470151"/>
            <a:ext cx="489425" cy="425902"/>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5" name="Google Shape;185;p5"/>
          <p:cNvSpPr/>
          <p:nvPr/>
        </p:nvSpPr>
        <p:spPr>
          <a:xfrm>
            <a:off x="7585788" y="3457187"/>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6" name="Google Shape;186;p5"/>
          <p:cNvSpPr/>
          <p:nvPr/>
        </p:nvSpPr>
        <p:spPr>
          <a:xfrm>
            <a:off x="8394817" y="3408527"/>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7" name="Google Shape;187;p5"/>
          <p:cNvSpPr/>
          <p:nvPr/>
        </p:nvSpPr>
        <p:spPr>
          <a:xfrm>
            <a:off x="9373031" y="3782204"/>
            <a:ext cx="489425" cy="425902"/>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88" name="Google Shape;188;p5"/>
          <p:cNvSpPr/>
          <p:nvPr/>
        </p:nvSpPr>
        <p:spPr>
          <a:xfrm>
            <a:off x="8935618" y="3078981"/>
            <a:ext cx="307908" cy="325017"/>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189" name="Google Shape;189;p5"/>
          <p:cNvPicPr preferRelativeResize="0"/>
          <p:nvPr/>
        </p:nvPicPr>
        <p:blipFill rotWithShape="1">
          <a:blip r:embed="rId8">
            <a:alphaModFix/>
          </a:blip>
          <a:srcRect b="0" l="0" r="0" t="0"/>
          <a:stretch/>
        </p:blipFill>
        <p:spPr>
          <a:xfrm>
            <a:off x="4426793" y="611342"/>
            <a:ext cx="3037799" cy="2406975"/>
          </a:xfrm>
          <a:prstGeom prst="rect">
            <a:avLst/>
          </a:prstGeom>
          <a:noFill/>
          <a:ln>
            <a:noFill/>
          </a:ln>
        </p:spPr>
      </p:pic>
      <p:sp>
        <p:nvSpPr>
          <p:cNvPr id="190" name="Google Shape;190;p5"/>
          <p:cNvSpPr/>
          <p:nvPr/>
        </p:nvSpPr>
        <p:spPr>
          <a:xfrm>
            <a:off x="5756912" y="920028"/>
            <a:ext cx="678176" cy="659955"/>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194" name="Shape 194"/>
        <p:cNvGrpSpPr/>
        <p:nvPr/>
      </p:nvGrpSpPr>
      <p:grpSpPr>
        <a:xfrm>
          <a:off x="0" y="0"/>
          <a:ext cx="0" cy="0"/>
          <a:chOff x="0" y="0"/>
          <a:chExt cx="0" cy="0"/>
        </a:xfrm>
      </p:grpSpPr>
      <p:pic>
        <p:nvPicPr>
          <p:cNvPr id="195" name="Google Shape;195;p6"/>
          <p:cNvPicPr preferRelativeResize="0"/>
          <p:nvPr/>
        </p:nvPicPr>
        <p:blipFill rotWithShape="1">
          <a:blip r:embed="rId3">
            <a:alphaModFix/>
          </a:blip>
          <a:srcRect b="0" l="0" r="0" t="0"/>
          <a:stretch/>
        </p:blipFill>
        <p:spPr>
          <a:xfrm>
            <a:off x="195943" y="186612"/>
            <a:ext cx="3887599" cy="2341984"/>
          </a:xfrm>
          <a:prstGeom prst="rect">
            <a:avLst/>
          </a:prstGeom>
          <a:noFill/>
          <a:ln>
            <a:noFill/>
          </a:ln>
        </p:spPr>
      </p:pic>
      <p:pic>
        <p:nvPicPr>
          <p:cNvPr id="196" name="Google Shape;196;p6"/>
          <p:cNvPicPr preferRelativeResize="0"/>
          <p:nvPr/>
        </p:nvPicPr>
        <p:blipFill rotWithShape="1">
          <a:blip r:embed="rId4">
            <a:alphaModFix/>
          </a:blip>
          <a:srcRect b="0" l="0" r="0" t="0"/>
          <a:stretch/>
        </p:blipFill>
        <p:spPr>
          <a:xfrm>
            <a:off x="4291859" y="62490"/>
            <a:ext cx="4527514" cy="2989400"/>
          </a:xfrm>
          <a:prstGeom prst="rect">
            <a:avLst/>
          </a:prstGeom>
          <a:noFill/>
          <a:ln>
            <a:noFill/>
          </a:ln>
        </p:spPr>
      </p:pic>
      <p:sp>
        <p:nvSpPr>
          <p:cNvPr id="197" name="Google Shape;197;p6"/>
          <p:cNvSpPr/>
          <p:nvPr/>
        </p:nvSpPr>
        <p:spPr>
          <a:xfrm>
            <a:off x="7158106" y="191277"/>
            <a:ext cx="419877" cy="401217"/>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8" name="Google Shape;198;p6"/>
          <p:cNvSpPr/>
          <p:nvPr/>
        </p:nvSpPr>
        <p:spPr>
          <a:xfrm>
            <a:off x="7920314" y="195164"/>
            <a:ext cx="278363" cy="253483"/>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199" name="Google Shape;199;p6"/>
          <p:cNvSpPr/>
          <p:nvPr/>
        </p:nvSpPr>
        <p:spPr>
          <a:xfrm>
            <a:off x="6416434" y="528736"/>
            <a:ext cx="278363" cy="253483"/>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0" name="Google Shape;200;p6"/>
          <p:cNvSpPr/>
          <p:nvPr/>
        </p:nvSpPr>
        <p:spPr>
          <a:xfrm>
            <a:off x="5578176" y="434651"/>
            <a:ext cx="278363" cy="401217"/>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1" name="Google Shape;201;p6"/>
          <p:cNvSpPr/>
          <p:nvPr/>
        </p:nvSpPr>
        <p:spPr>
          <a:xfrm>
            <a:off x="5055801" y="962610"/>
            <a:ext cx="278363" cy="253483"/>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02" name="Google Shape;202;p6"/>
          <p:cNvPicPr preferRelativeResize="0"/>
          <p:nvPr/>
        </p:nvPicPr>
        <p:blipFill rotWithShape="1">
          <a:blip r:embed="rId5">
            <a:alphaModFix/>
          </a:blip>
          <a:srcRect b="0" l="0" r="0" t="0"/>
          <a:stretch/>
        </p:blipFill>
        <p:spPr>
          <a:xfrm>
            <a:off x="114465" y="3170855"/>
            <a:ext cx="4598831" cy="3177110"/>
          </a:xfrm>
          <a:prstGeom prst="rect">
            <a:avLst/>
          </a:prstGeom>
          <a:noFill/>
          <a:ln>
            <a:noFill/>
          </a:ln>
        </p:spPr>
      </p:pic>
      <p:sp>
        <p:nvSpPr>
          <p:cNvPr id="203" name="Google Shape;203;p6"/>
          <p:cNvSpPr/>
          <p:nvPr/>
        </p:nvSpPr>
        <p:spPr>
          <a:xfrm>
            <a:off x="989600" y="3765679"/>
            <a:ext cx="278363" cy="401217"/>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4" name="Google Shape;204;p6"/>
          <p:cNvSpPr/>
          <p:nvPr/>
        </p:nvSpPr>
        <p:spPr>
          <a:xfrm>
            <a:off x="2146876" y="3846546"/>
            <a:ext cx="278363" cy="401217"/>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5" name="Google Shape;205;p6"/>
          <p:cNvSpPr/>
          <p:nvPr/>
        </p:nvSpPr>
        <p:spPr>
          <a:xfrm>
            <a:off x="3944360" y="3966287"/>
            <a:ext cx="278363" cy="401217"/>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06" name="Google Shape;206;p6"/>
          <p:cNvSpPr/>
          <p:nvPr/>
        </p:nvSpPr>
        <p:spPr>
          <a:xfrm>
            <a:off x="114465" y="3712805"/>
            <a:ext cx="278363" cy="253483"/>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descr="Leeson House Field Studies Centre" id="207" name="Google Shape;207;p6"/>
          <p:cNvPicPr preferRelativeResize="0"/>
          <p:nvPr/>
        </p:nvPicPr>
        <p:blipFill rotWithShape="1">
          <a:blip r:embed="rId6">
            <a:alphaModFix/>
          </a:blip>
          <a:srcRect b="0" l="0" r="0" t="0"/>
          <a:stretch/>
        </p:blipFill>
        <p:spPr>
          <a:xfrm>
            <a:off x="7468375" y="2186497"/>
            <a:ext cx="4723625" cy="2645230"/>
          </a:xfrm>
          <a:prstGeom prst="rect">
            <a:avLst/>
          </a:prstGeom>
          <a:noFill/>
          <a:ln>
            <a:noFill/>
          </a:ln>
        </p:spPr>
      </p:pic>
      <p:sp>
        <p:nvSpPr>
          <p:cNvPr id="208" name="Google Shape;208;p6"/>
          <p:cNvSpPr/>
          <p:nvPr/>
        </p:nvSpPr>
        <p:spPr>
          <a:xfrm>
            <a:off x="7577983" y="3458548"/>
            <a:ext cx="278363" cy="150846"/>
          </a:xfrm>
          <a:prstGeom prst="ellipse">
            <a:avLst/>
          </a:prstGeom>
          <a:solidFill>
            <a:srgbClr val="494429"/>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descr="Leeson House Field Studies Centre" id="209" name="Google Shape;209;p6"/>
          <p:cNvPicPr preferRelativeResize="0"/>
          <p:nvPr/>
        </p:nvPicPr>
        <p:blipFill rotWithShape="1">
          <a:blip r:embed="rId7">
            <a:alphaModFix/>
          </a:blip>
          <a:srcRect b="0" l="0" r="0" t="0"/>
          <a:stretch/>
        </p:blipFill>
        <p:spPr>
          <a:xfrm>
            <a:off x="4851535" y="3616393"/>
            <a:ext cx="3201083" cy="24100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213" name="Shape 213"/>
        <p:cNvGrpSpPr/>
        <p:nvPr/>
      </p:nvGrpSpPr>
      <p:grpSpPr>
        <a:xfrm>
          <a:off x="0" y="0"/>
          <a:ext cx="0" cy="0"/>
          <a:chOff x="0" y="0"/>
          <a:chExt cx="0" cy="0"/>
        </a:xfrm>
      </p:grpSpPr>
      <p:pic>
        <p:nvPicPr>
          <p:cNvPr descr="About Leeson House" id="214" name="Google Shape;214;p7"/>
          <p:cNvPicPr preferRelativeResize="0"/>
          <p:nvPr/>
        </p:nvPicPr>
        <p:blipFill rotWithShape="1">
          <a:blip r:embed="rId3">
            <a:alphaModFix/>
          </a:blip>
          <a:srcRect b="0" l="0" r="0" t="0"/>
          <a:stretch/>
        </p:blipFill>
        <p:spPr>
          <a:xfrm>
            <a:off x="271754" y="207995"/>
            <a:ext cx="3525805" cy="3525805"/>
          </a:xfrm>
          <a:prstGeom prst="rect">
            <a:avLst/>
          </a:prstGeom>
          <a:noFill/>
          <a:ln>
            <a:noFill/>
          </a:ln>
        </p:spPr>
      </p:pic>
      <p:pic>
        <p:nvPicPr>
          <p:cNvPr descr="Winter Residentials at Leeson House" id="215" name="Google Shape;215;p7"/>
          <p:cNvPicPr preferRelativeResize="0"/>
          <p:nvPr/>
        </p:nvPicPr>
        <p:blipFill rotWithShape="1">
          <a:blip r:embed="rId4">
            <a:alphaModFix/>
          </a:blip>
          <a:srcRect b="0" l="0" r="0" t="0"/>
          <a:stretch/>
        </p:blipFill>
        <p:spPr>
          <a:xfrm>
            <a:off x="4119369" y="334152"/>
            <a:ext cx="2925243" cy="2925243"/>
          </a:xfrm>
          <a:prstGeom prst="rect">
            <a:avLst/>
          </a:prstGeom>
          <a:noFill/>
          <a:ln>
            <a:noFill/>
          </a:ln>
        </p:spPr>
      </p:pic>
      <p:pic>
        <p:nvPicPr>
          <p:cNvPr descr="Leeson House | Shillingstone CE Primary ..." id="216" name="Google Shape;216;p7"/>
          <p:cNvPicPr preferRelativeResize="0"/>
          <p:nvPr/>
        </p:nvPicPr>
        <p:blipFill rotWithShape="1">
          <a:blip r:embed="rId5">
            <a:alphaModFix/>
          </a:blip>
          <a:srcRect b="0" l="0" r="0" t="0"/>
          <a:stretch/>
        </p:blipFill>
        <p:spPr>
          <a:xfrm>
            <a:off x="7521737" y="508323"/>
            <a:ext cx="3628345" cy="2717756"/>
          </a:xfrm>
          <a:prstGeom prst="rect">
            <a:avLst/>
          </a:prstGeom>
          <a:noFill/>
          <a:ln>
            <a:noFill/>
          </a:ln>
        </p:spPr>
      </p:pic>
      <p:sp>
        <p:nvSpPr>
          <p:cNvPr id="217" name="Google Shape;217;p7"/>
          <p:cNvSpPr/>
          <p:nvPr/>
        </p:nvSpPr>
        <p:spPr>
          <a:xfrm>
            <a:off x="8658808" y="774441"/>
            <a:ext cx="158621" cy="233265"/>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8" name="Google Shape;218;p7"/>
          <p:cNvSpPr/>
          <p:nvPr/>
        </p:nvSpPr>
        <p:spPr>
          <a:xfrm>
            <a:off x="8400661" y="1535516"/>
            <a:ext cx="158621" cy="233265"/>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19" name="Google Shape;219;p7"/>
          <p:cNvSpPr/>
          <p:nvPr/>
        </p:nvSpPr>
        <p:spPr>
          <a:xfrm>
            <a:off x="8102080" y="1633936"/>
            <a:ext cx="158621" cy="233265"/>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0" name="Google Shape;220;p7"/>
          <p:cNvSpPr/>
          <p:nvPr/>
        </p:nvSpPr>
        <p:spPr>
          <a:xfrm>
            <a:off x="9492343" y="657808"/>
            <a:ext cx="158621" cy="233265"/>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1" name="Google Shape;221;p7"/>
          <p:cNvSpPr/>
          <p:nvPr/>
        </p:nvSpPr>
        <p:spPr>
          <a:xfrm>
            <a:off x="9725608" y="1796773"/>
            <a:ext cx="158621" cy="233265"/>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sp>
        <p:nvSpPr>
          <p:cNvPr id="222" name="Google Shape;222;p7"/>
          <p:cNvSpPr/>
          <p:nvPr/>
        </p:nvSpPr>
        <p:spPr>
          <a:xfrm>
            <a:off x="10024189" y="1694584"/>
            <a:ext cx="158621" cy="233265"/>
          </a:xfrm>
          <a:prstGeom prst="ellipse">
            <a:avLst/>
          </a:prstGeom>
          <a:solidFill>
            <a:srgbClr val="938953"/>
          </a:solidFill>
          <a:ln cap="rnd" cmpd="sng" w="1905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descr="Leeson House Field Studies Centre - ppt ..." id="223" name="Google Shape;223;p7"/>
          <p:cNvPicPr preferRelativeResize="0"/>
          <p:nvPr/>
        </p:nvPicPr>
        <p:blipFill rotWithShape="1">
          <a:blip r:embed="rId6">
            <a:alphaModFix/>
          </a:blip>
          <a:srcRect b="0" l="0" r="0" t="0"/>
          <a:stretch/>
        </p:blipFill>
        <p:spPr>
          <a:xfrm>
            <a:off x="8258855" y="3733800"/>
            <a:ext cx="3348427" cy="2508088"/>
          </a:xfrm>
          <a:prstGeom prst="rect">
            <a:avLst/>
          </a:prstGeom>
          <a:noFill/>
          <a:ln>
            <a:noFill/>
          </a:ln>
        </p:spPr>
      </p:pic>
      <p:sp>
        <p:nvSpPr>
          <p:cNvPr id="224" name="Google Shape;224;p7"/>
          <p:cNvSpPr/>
          <p:nvPr/>
        </p:nvSpPr>
        <p:spPr>
          <a:xfrm>
            <a:off x="9116008" y="5878286"/>
            <a:ext cx="1614196" cy="16795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25" name="Google Shape;225;p7"/>
          <p:cNvPicPr preferRelativeResize="0"/>
          <p:nvPr/>
        </p:nvPicPr>
        <p:blipFill rotWithShape="1">
          <a:blip r:embed="rId7">
            <a:alphaModFix/>
          </a:blip>
          <a:srcRect b="0" l="0" r="0" t="0"/>
          <a:stretch/>
        </p:blipFill>
        <p:spPr>
          <a:xfrm>
            <a:off x="271754" y="4099294"/>
            <a:ext cx="7641803" cy="17789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229" name="Shape 229"/>
        <p:cNvGrpSpPr/>
        <p:nvPr/>
      </p:nvGrpSpPr>
      <p:grpSpPr>
        <a:xfrm>
          <a:off x="0" y="0"/>
          <a:ext cx="0" cy="0"/>
          <a:chOff x="0" y="0"/>
          <a:chExt cx="0" cy="0"/>
        </a:xfrm>
      </p:grpSpPr>
      <p:graphicFrame>
        <p:nvGraphicFramePr>
          <p:cNvPr id="230" name="Google Shape;230;p8"/>
          <p:cNvGraphicFramePr/>
          <p:nvPr/>
        </p:nvGraphicFramePr>
        <p:xfrm>
          <a:off x="296504" y="438539"/>
          <a:ext cx="3000000" cy="3000000"/>
        </p:xfrm>
        <a:graphic>
          <a:graphicData uri="http://schemas.openxmlformats.org/drawingml/2006/table">
            <a:tbl>
              <a:tblPr bandRow="1" firstRow="1">
                <a:noFill/>
                <a:tableStyleId>{E6F30BEE-50FA-4083-B538-64B88A114EF6}</a:tableStyleId>
              </a:tblPr>
              <a:tblGrid>
                <a:gridCol w="2745275"/>
                <a:gridCol w="5490550"/>
                <a:gridCol w="2745275"/>
              </a:tblGrid>
              <a:tr h="5878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GB" sz="1800">
                          <a:solidFill>
                            <a:schemeClr val="lt1"/>
                          </a:solidFill>
                          <a:latin typeface="Comic Sans MS"/>
                          <a:ea typeface="Comic Sans MS"/>
                          <a:cs typeface="Comic Sans MS"/>
                          <a:sym typeface="Comic Sans MS"/>
                        </a:rPr>
                        <a:t>Daytime</a:t>
                      </a:r>
                      <a:endParaRPr sz="1800"/>
                    </a:p>
                  </a:txBody>
                  <a:tcPr marT="45725" marB="45725" marR="91450" marL="91450"/>
                </a:tc>
                <a:tc>
                  <a:txBody>
                    <a:bodyPr/>
                    <a:lstStyle/>
                    <a:p>
                      <a:pPr indent="0" lvl="0" marL="0" marR="0" rtl="0" algn="l">
                        <a:spcBef>
                          <a:spcPts val="0"/>
                        </a:spcBef>
                        <a:spcAft>
                          <a:spcPts val="0"/>
                        </a:spcAft>
                        <a:buNone/>
                      </a:pPr>
                      <a:r>
                        <a:rPr lang="en-GB" sz="1800"/>
                        <a:t>Evening</a:t>
                      </a:r>
                      <a:endParaRPr/>
                    </a:p>
                  </a:txBody>
                  <a:tcPr marT="45725" marB="45725" marR="91450" marL="91450"/>
                </a:tc>
              </a:tr>
              <a:tr h="211950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GB" sz="1800">
                          <a:solidFill>
                            <a:srgbClr val="7030A0"/>
                          </a:solidFill>
                          <a:latin typeface="Comic Sans MS"/>
                          <a:ea typeface="Comic Sans MS"/>
                          <a:cs typeface="Comic Sans MS"/>
                          <a:sym typeface="Comic Sans MS"/>
                        </a:rPr>
                        <a:t>Monday</a:t>
                      </a:r>
                      <a:endParaRPr/>
                    </a:p>
                  </a:txBody>
                  <a:tcPr marT="45725" marB="45725" marR="91450" marL="91450"/>
                </a:tc>
                <a:tc>
                  <a:txBody>
                    <a:bodyPr/>
                    <a:lstStyle/>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Leave school 9.30</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Arrive Leeson House about 10am, put bags in hall. Introductions, including fire talk.</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Pond study</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Team games</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Environmental art</a:t>
                      </a:r>
                      <a:endParaRPr/>
                    </a:p>
                    <a:p>
                      <a:pPr indent="0" lvl="0" marL="0" marR="0" rtl="0" algn="l">
                        <a:lnSpc>
                          <a:spcPct val="100000"/>
                        </a:lnSpc>
                        <a:spcBef>
                          <a:spcPts val="0"/>
                        </a:spcBef>
                        <a:spcAft>
                          <a:spcPts val="0"/>
                        </a:spcAft>
                        <a:buClr>
                          <a:schemeClr val="dk1"/>
                        </a:buClr>
                        <a:buSzPts val="1800"/>
                        <a:buFont typeface="Comic Sans MS"/>
                        <a:buNone/>
                      </a:pPr>
                      <a:r>
                        <a:rPr lang="en-GB" sz="1800">
                          <a:solidFill>
                            <a:schemeClr val="dk1"/>
                          </a:solidFill>
                          <a:latin typeface="Comic Sans MS"/>
                          <a:ea typeface="Comic Sans MS"/>
                          <a:cs typeface="Comic Sans MS"/>
                          <a:sym typeface="Comic Sans MS"/>
                        </a:rPr>
                        <a:t>Pack lunch brought from home / school in between activities.</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txBody>
                  <a:tcPr marT="45725" marB="45725" marR="91450" marL="91450"/>
                </a:tc>
                <a:tc>
                  <a:txBody>
                    <a:bodyPr/>
                    <a:lstStyle/>
                    <a:p>
                      <a:pPr indent="0" lvl="0" marL="0" marR="0" rtl="0" algn="l">
                        <a:spcBef>
                          <a:spcPts val="0"/>
                        </a:spcBef>
                        <a:spcAft>
                          <a:spcPts val="0"/>
                        </a:spcAft>
                        <a:buNone/>
                      </a:pPr>
                      <a:r>
                        <a:rPr lang="en-GB" sz="1800">
                          <a:latin typeface="Comic Sans MS"/>
                          <a:ea typeface="Comic Sans MS"/>
                          <a:cs typeface="Comic Sans MS"/>
                          <a:sym typeface="Comic Sans MS"/>
                        </a:rPr>
                        <a:t>Dinner at 5.30</a:t>
                      </a:r>
                      <a:endParaRPr/>
                    </a:p>
                    <a:p>
                      <a:pPr indent="0" lvl="0" marL="0" marR="0" rtl="0" algn="l">
                        <a:spcBef>
                          <a:spcPts val="0"/>
                        </a:spcBef>
                        <a:spcAft>
                          <a:spcPts val="0"/>
                        </a:spcAft>
                        <a:buNone/>
                      </a:pPr>
                      <a:r>
                        <a:t/>
                      </a:r>
                      <a:endParaRPr sz="1800">
                        <a:latin typeface="Comic Sans MS"/>
                        <a:ea typeface="Comic Sans MS"/>
                        <a:cs typeface="Comic Sans MS"/>
                        <a:sym typeface="Comic Sans MS"/>
                      </a:endParaRPr>
                    </a:p>
                    <a:p>
                      <a:pPr indent="0" lvl="0" marL="0" marR="0" rtl="0" algn="l">
                        <a:spcBef>
                          <a:spcPts val="0"/>
                        </a:spcBef>
                        <a:spcAft>
                          <a:spcPts val="0"/>
                        </a:spcAft>
                        <a:buNone/>
                      </a:pPr>
                      <a:r>
                        <a:rPr lang="en-GB" sz="1800">
                          <a:latin typeface="Comic Sans MS"/>
                          <a:ea typeface="Comic Sans MS"/>
                          <a:cs typeface="Comic Sans MS"/>
                          <a:sym typeface="Comic Sans MS"/>
                        </a:rPr>
                        <a:t>Night orienteering</a:t>
                      </a:r>
                      <a:endParaRPr/>
                    </a:p>
                    <a:p>
                      <a:pPr indent="0" lvl="0" marL="0" marR="0" rtl="0" algn="l">
                        <a:spcBef>
                          <a:spcPts val="0"/>
                        </a:spcBef>
                        <a:spcAft>
                          <a:spcPts val="0"/>
                        </a:spcAft>
                        <a:buNone/>
                      </a:pPr>
                      <a:r>
                        <a:t/>
                      </a:r>
                      <a:endParaRPr sz="1800">
                        <a:latin typeface="Comic Sans MS"/>
                        <a:ea typeface="Comic Sans MS"/>
                        <a:cs typeface="Comic Sans MS"/>
                        <a:sym typeface="Comic Sans MS"/>
                      </a:endParaRPr>
                    </a:p>
                    <a:p>
                      <a:pPr indent="0" lvl="0" marL="0" marR="0" rtl="0" algn="l">
                        <a:spcBef>
                          <a:spcPts val="0"/>
                        </a:spcBef>
                        <a:spcAft>
                          <a:spcPts val="0"/>
                        </a:spcAft>
                        <a:buNone/>
                      </a:pPr>
                      <a:r>
                        <a:rPr lang="en-GB" sz="1800">
                          <a:latin typeface="Comic Sans MS"/>
                          <a:ea typeface="Comic Sans MS"/>
                          <a:cs typeface="Comic Sans MS"/>
                          <a:sym typeface="Comic Sans MS"/>
                        </a:rPr>
                        <a:t>Hot chocolate</a:t>
                      </a:r>
                      <a:endParaRPr/>
                    </a:p>
                  </a:txBody>
                  <a:tcPr marT="45725" marB="45725" marR="91450" marL="91450"/>
                </a:tc>
              </a:tr>
              <a:tr h="2119500">
                <a:tc>
                  <a:txBody>
                    <a:bodyPr/>
                    <a:lstStyle/>
                    <a:p>
                      <a:pPr indent="0" lvl="0" marL="0" marR="0" rtl="0" algn="l">
                        <a:spcBef>
                          <a:spcPts val="0"/>
                        </a:spcBef>
                        <a:spcAft>
                          <a:spcPts val="0"/>
                        </a:spcAft>
                        <a:buNone/>
                      </a:pPr>
                      <a:r>
                        <a:t/>
                      </a:r>
                      <a:endParaRPr sz="1800"/>
                    </a:p>
                    <a:p>
                      <a:pPr indent="0" lvl="0" marL="0" marR="0" rtl="0" algn="l">
                        <a:spcBef>
                          <a:spcPts val="0"/>
                        </a:spcBef>
                        <a:spcAft>
                          <a:spcPts val="0"/>
                        </a:spcAft>
                        <a:buNone/>
                      </a:pPr>
                      <a:r>
                        <a:rPr lang="en-GB" sz="1800">
                          <a:solidFill>
                            <a:srgbClr val="7030A0"/>
                          </a:solidFill>
                          <a:latin typeface="Comic Sans MS"/>
                          <a:ea typeface="Comic Sans MS"/>
                          <a:cs typeface="Comic Sans MS"/>
                          <a:sym typeface="Comic Sans MS"/>
                        </a:rPr>
                        <a:t>Tuesday</a:t>
                      </a:r>
                      <a:endParaRPr/>
                    </a:p>
                  </a:txBody>
                  <a:tcPr marT="45725" marB="45725" marR="91450" marL="91450"/>
                </a:tc>
                <a:tc>
                  <a:txBody>
                    <a:bodyPr/>
                    <a:lstStyle/>
                    <a:p>
                      <a:pPr indent="0" lvl="0" marL="0" marR="0" rtl="0" algn="l">
                        <a:spcBef>
                          <a:spcPts val="0"/>
                        </a:spcBef>
                        <a:spcAft>
                          <a:spcPts val="0"/>
                        </a:spcAft>
                        <a:buNone/>
                      </a:pPr>
                      <a:r>
                        <a:rPr lang="en-GB" sz="1800">
                          <a:latin typeface="Comic Sans MS"/>
                          <a:ea typeface="Comic Sans MS"/>
                          <a:cs typeface="Comic Sans MS"/>
                          <a:sym typeface="Comic Sans MS"/>
                        </a:rPr>
                        <a:t>8.15am breakfast</a:t>
                      </a:r>
                      <a:endParaRPr/>
                    </a:p>
                    <a:p>
                      <a:pPr indent="0" lvl="0" marL="0" marR="0" rtl="0" algn="l">
                        <a:spcBef>
                          <a:spcPts val="0"/>
                        </a:spcBef>
                        <a:spcAft>
                          <a:spcPts val="0"/>
                        </a:spcAft>
                        <a:buNone/>
                      </a:pPr>
                      <a:r>
                        <a:rPr lang="en-GB" sz="1800"/>
                        <a:t>Tidy, pack and load bags onto minibuses. </a:t>
                      </a:r>
                      <a:endParaRPr/>
                    </a:p>
                    <a:p>
                      <a:pPr indent="0" lvl="0" marL="0" marR="0" rtl="0" algn="l">
                        <a:spcBef>
                          <a:spcPts val="0"/>
                        </a:spcBef>
                        <a:spcAft>
                          <a:spcPts val="0"/>
                        </a:spcAft>
                        <a:buNone/>
                      </a:pPr>
                      <a:r>
                        <a:rPr lang="en-GB" sz="1800"/>
                        <a:t>Off to river site – either Swanbrook, Corfe or River Piddle depending on weather and depth of water. Activities such as river measurements, sketching, river animals.</a:t>
                      </a:r>
                      <a:endParaRPr/>
                    </a:p>
                    <a:p>
                      <a:pPr indent="0" lvl="0" marL="0" marR="0" rtl="0" algn="l">
                        <a:spcBef>
                          <a:spcPts val="0"/>
                        </a:spcBef>
                        <a:spcAft>
                          <a:spcPts val="0"/>
                        </a:spcAft>
                        <a:buNone/>
                      </a:pPr>
                      <a:r>
                        <a:rPr lang="en-GB" sz="1800"/>
                        <a:t>Picnic lunch provided by Leeson House.</a:t>
                      </a:r>
                      <a:endParaRPr/>
                    </a:p>
                    <a:p>
                      <a:pPr indent="0" lvl="0" marL="0" marR="0" rtl="0" algn="l">
                        <a:spcBef>
                          <a:spcPts val="0"/>
                        </a:spcBef>
                        <a:spcAft>
                          <a:spcPts val="0"/>
                        </a:spcAft>
                        <a:buNone/>
                      </a:pPr>
                      <a:r>
                        <a:rPr lang="en-GB" sz="1800"/>
                        <a:t>Then return to school. We will leave the river site at 1.45pm.</a:t>
                      </a:r>
                      <a:endParaRPr/>
                    </a:p>
                  </a:txBody>
                  <a:tcPr marT="45725" marB="45725" marR="91450" marL="91450"/>
                </a:tc>
                <a:tc>
                  <a:txBody>
                    <a:bodyPr/>
                    <a:lstStyle/>
                    <a:p>
                      <a:pPr indent="0" lvl="0" marL="0" marR="0" rtl="0" algn="l">
                        <a:spcBef>
                          <a:spcPts val="0"/>
                        </a:spcBef>
                        <a:spcAft>
                          <a:spcPts val="0"/>
                        </a:spcAft>
                        <a:buNone/>
                      </a:pPr>
                      <a:r>
                        <a:rPr lang="en-GB" sz="1800"/>
                        <a:t>Sleep</a:t>
                      </a:r>
                      <a:endParaRPr/>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234" name="Shape 234"/>
        <p:cNvGrpSpPr/>
        <p:nvPr/>
      </p:nvGrpSpPr>
      <p:grpSpPr>
        <a:xfrm>
          <a:off x="0" y="0"/>
          <a:ext cx="0" cy="0"/>
          <a:chOff x="0" y="0"/>
          <a:chExt cx="0" cy="0"/>
        </a:xfrm>
      </p:grpSpPr>
      <p:sp>
        <p:nvSpPr>
          <p:cNvPr id="235" name="Google Shape;235;p9"/>
          <p:cNvSpPr txBox="1"/>
          <p:nvPr/>
        </p:nvSpPr>
        <p:spPr>
          <a:xfrm>
            <a:off x="385664" y="130629"/>
            <a:ext cx="11145900" cy="646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The children will be expected to adhere to the school rules of </a:t>
            </a:r>
            <a:r>
              <a:rPr b="1" lang="en-GB" sz="1800" u="sng">
                <a:solidFill>
                  <a:srgbClr val="FF0000"/>
                </a:solidFill>
                <a:latin typeface="Comic Sans MS"/>
                <a:ea typeface="Comic Sans MS"/>
                <a:cs typeface="Comic Sans MS"/>
                <a:sym typeface="Comic Sans MS"/>
              </a:rPr>
              <a:t>ready, respectful and safe </a:t>
            </a:r>
            <a:r>
              <a:rPr lang="en-GB" sz="1800">
                <a:solidFill>
                  <a:schemeClr val="dk1"/>
                </a:solidFill>
                <a:latin typeface="Comic Sans MS"/>
                <a:ea typeface="Comic Sans MS"/>
                <a:cs typeface="Comic Sans MS"/>
                <a:sym typeface="Comic Sans MS"/>
              </a:rPr>
              <a:t>at all times – day and night. If this is not adhered to, we may need to ring you and a decision may have to be made for you to come and collect your child. </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GB" sz="1800" u="sng">
                <a:solidFill>
                  <a:schemeClr val="dk1"/>
                </a:solidFill>
                <a:latin typeface="Comic Sans MS"/>
                <a:ea typeface="Comic Sans MS"/>
                <a:cs typeface="Comic Sans MS"/>
                <a:sym typeface="Comic Sans MS"/>
              </a:rPr>
              <a:t>Leeson House Code of Conduct for Primary School Visiting Groups</a:t>
            </a:r>
            <a:r>
              <a:rPr lang="en-GB" sz="1800">
                <a:solidFill>
                  <a:schemeClr val="dk1"/>
                </a:solidFill>
                <a:latin typeface="Comic Sans MS"/>
                <a:ea typeface="Comic Sans MS"/>
                <a:cs typeface="Comic Sans MS"/>
                <a:sym typeface="Comic Sans MS"/>
              </a:rPr>
              <a:t>:</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Our Code of Behaviour is based on mutual respect while safely having fun trying new learning experiences.</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We reserve the right to ask a school to leave if any pupil is deemed overly disruptive, dangerous or affects the general enjoyment of other visitors.</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Behaviour deemed inappropriate, but not limited to:</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Bullying, to include but not restricted to; physical assault, teasing, making threats, name calling,</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Leaving the site unless accompanied by a member of school staff</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Threatening behaviour, offensive language to other guests or Leeson House staff</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Entering the accommodation area used by the opposite sex or used by other school groups</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Wilfully leaving the main house without good reason after lights out</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Theft, vandalism, deliberate damage to property</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Accessing and/or publishing content on the internet/social media (the children should not have any electronics with them so this should not be an issue).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Office 2007 - 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2025-02-14T10:35:16Z</dcterms:created>
  <dc:creator>Supply Supply</dc:creator>
</cp:coreProperties>
</file>